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82" r:id="rId2"/>
    <p:sldId id="295" r:id="rId3"/>
    <p:sldId id="299" r:id="rId4"/>
    <p:sldId id="300" r:id="rId5"/>
    <p:sldId id="301" r:id="rId6"/>
    <p:sldId id="296" r:id="rId7"/>
    <p:sldId id="297" r:id="rId8"/>
    <p:sldId id="298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42" r:id="rId23"/>
    <p:sldId id="319" r:id="rId24"/>
    <p:sldId id="338" r:id="rId25"/>
    <p:sldId id="320" r:id="rId26"/>
    <p:sldId id="318" r:id="rId27"/>
    <p:sldId id="284" r:id="rId28"/>
    <p:sldId id="337" r:id="rId29"/>
    <p:sldId id="332" r:id="rId30"/>
    <p:sldId id="288" r:id="rId31"/>
    <p:sldId id="321" r:id="rId32"/>
    <p:sldId id="340" r:id="rId33"/>
    <p:sldId id="285" r:id="rId34"/>
    <p:sldId id="333" r:id="rId35"/>
    <p:sldId id="334" r:id="rId36"/>
    <p:sldId id="291" r:id="rId37"/>
    <p:sldId id="292" r:id="rId38"/>
    <p:sldId id="293" r:id="rId39"/>
    <p:sldId id="294" r:id="rId40"/>
    <p:sldId id="315" r:id="rId41"/>
    <p:sldId id="316" r:id="rId42"/>
    <p:sldId id="317" r:id="rId43"/>
    <p:sldId id="280" r:id="rId44"/>
    <p:sldId id="323" r:id="rId45"/>
    <p:sldId id="322" r:id="rId46"/>
    <p:sldId id="324" r:id="rId47"/>
    <p:sldId id="327" r:id="rId48"/>
    <p:sldId id="281" r:id="rId49"/>
    <p:sldId id="325" r:id="rId50"/>
    <p:sldId id="326" r:id="rId51"/>
    <p:sldId id="341" r:id="rId52"/>
    <p:sldId id="278" r:id="rId53"/>
    <p:sldId id="331" r:id="rId54"/>
    <p:sldId id="273" r:id="rId55"/>
    <p:sldId id="275" r:id="rId56"/>
    <p:sldId id="274" r:id="rId57"/>
    <p:sldId id="328" r:id="rId58"/>
    <p:sldId id="339" r:id="rId59"/>
    <p:sldId id="257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607C-BC90-47EE-822C-B0DFCD4CD7D3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CD75-056A-42AB-A520-1E038426F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8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898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9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6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6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48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62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0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70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524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53294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3271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8156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4292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79059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36499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03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32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9488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0358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75856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2572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7004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92380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83051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65192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92973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0103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56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44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91421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7598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46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00928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47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82391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48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45729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49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006337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55315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51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50395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52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982464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53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059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22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54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32735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55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38998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56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81511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57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125601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58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248438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8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0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8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3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Альтшуллер</a:t>
            </a:r>
            <a:r>
              <a:rPr lang="ru-RU" dirty="0" smtClean="0"/>
              <a:t> Алгоритм</a:t>
            </a:r>
            <a:r>
              <a:rPr lang="ru-RU" baseline="0" dirty="0" smtClean="0"/>
              <a:t> изобретения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C253-927F-4400-99CD-DE00FF0D65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2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1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8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6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9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5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1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9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9ADA-198D-40C9-B9AF-1FBB781D1CA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83EF-BABE-4B5C-95AB-19557EB58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00FF"/>
                </a:solidFill>
              </a:rPr>
              <a:t>«Инструменты» программирования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Стандарты документации</a:t>
            </a:r>
          </a:p>
          <a:p>
            <a:r>
              <a:rPr lang="ru-RU" sz="2400" dirty="0" smtClean="0"/>
              <a:t>- Рекомендации по организации работ</a:t>
            </a:r>
          </a:p>
          <a:p>
            <a:r>
              <a:rPr lang="ru-RU" sz="2400" dirty="0" smtClean="0"/>
              <a:t>- Система контроля версий (</a:t>
            </a:r>
            <a:r>
              <a:rPr lang="ru-RU" sz="2400" dirty="0" err="1" smtClean="0"/>
              <a:t>репозиторий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- Интегрированная среда разработки </a:t>
            </a:r>
            <a:r>
              <a:rPr lang="en-US" sz="2400" dirty="0" smtClean="0"/>
              <a:t>(IDE)</a:t>
            </a:r>
          </a:p>
          <a:p>
            <a:r>
              <a:rPr lang="ru-RU" sz="2400" dirty="0" smtClean="0"/>
              <a:t>- </a:t>
            </a:r>
            <a:r>
              <a:rPr lang="en-US" sz="2400" dirty="0" smtClean="0"/>
              <a:t>CASE-</a:t>
            </a:r>
            <a:r>
              <a:rPr lang="ru-RU" sz="2400" dirty="0" smtClean="0"/>
              <a:t>технологии</a:t>
            </a:r>
          </a:p>
          <a:p>
            <a:r>
              <a:rPr lang="ru-RU" sz="2400" dirty="0" smtClean="0"/>
              <a:t>- Моделирование</a:t>
            </a:r>
          </a:p>
          <a:p>
            <a:r>
              <a:rPr lang="ru-RU" sz="2400" dirty="0" smtClean="0"/>
              <a:t>- Методология разработки ПО</a:t>
            </a:r>
          </a:p>
        </p:txBody>
      </p:sp>
    </p:spTree>
    <p:extLst>
      <p:ext uri="{BB962C8B-B14F-4D97-AF65-F5344CB8AC3E}">
        <p14:creationId xmlns:p14="http://schemas.microsoft.com/office/powerpoint/2010/main" val="19298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05118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SMART-</a:t>
            </a:r>
            <a:r>
              <a:rPr lang="ru-RU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41514" y="1555566"/>
            <a:ext cx="834952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en-US" sz="2800" b="1" dirty="0"/>
              <a:t>Specific</a:t>
            </a:r>
            <a:r>
              <a:rPr lang="en-US" sz="2800" dirty="0"/>
              <a:t> (</a:t>
            </a:r>
            <a:r>
              <a:rPr lang="ru-RU" sz="2800" dirty="0"/>
              <a:t>Конкретность)</a:t>
            </a:r>
            <a:endParaRPr lang="en-US" sz="2800" dirty="0"/>
          </a:p>
          <a:p>
            <a:pPr indent="0"/>
            <a:r>
              <a:rPr lang="en-US" sz="2800" b="1" dirty="0"/>
              <a:t>Measurable</a:t>
            </a:r>
            <a:r>
              <a:rPr lang="en-US" sz="2800" dirty="0"/>
              <a:t> (</a:t>
            </a:r>
            <a:r>
              <a:rPr lang="ru-RU" sz="2800" dirty="0"/>
              <a:t>Измеримость) Как измерять результат?</a:t>
            </a:r>
            <a:endParaRPr lang="en-US" sz="2800" dirty="0"/>
          </a:p>
          <a:p>
            <a:pPr indent="0"/>
            <a:r>
              <a:rPr lang="en-US" sz="2800" b="1" dirty="0"/>
              <a:t>Attainable</a:t>
            </a:r>
            <a:r>
              <a:rPr lang="en-US" sz="2800" dirty="0"/>
              <a:t> (</a:t>
            </a:r>
            <a:r>
              <a:rPr lang="ru-RU" sz="2800" dirty="0"/>
              <a:t>Достижимость</a:t>
            </a:r>
            <a:r>
              <a:rPr lang="en-US" sz="2800" dirty="0"/>
              <a:t>)</a:t>
            </a:r>
            <a:r>
              <a:rPr lang="ru-RU" sz="2800" dirty="0"/>
              <a:t> Достижима ли поставленная цель</a:t>
            </a:r>
            <a:endParaRPr lang="en-US" sz="2800" dirty="0"/>
          </a:p>
          <a:p>
            <a:pPr indent="0" algn="just"/>
            <a:r>
              <a:rPr lang="en-US" sz="2800" b="1" dirty="0"/>
              <a:t>Relevant</a:t>
            </a:r>
            <a:r>
              <a:rPr lang="en-US" sz="2800" dirty="0"/>
              <a:t> (</a:t>
            </a:r>
            <a:r>
              <a:rPr lang="ru-RU" sz="2800" dirty="0"/>
              <a:t>Актуальность)</a:t>
            </a:r>
            <a:r>
              <a:rPr lang="en-US" sz="2800" dirty="0"/>
              <a:t> </a:t>
            </a:r>
            <a:r>
              <a:rPr lang="ru-RU" sz="2800" dirty="0"/>
              <a:t>Не противоречат ли задачи проекта друг другу, является ли проект целостным </a:t>
            </a:r>
            <a:r>
              <a:rPr lang="en-US" sz="2800" b="1" dirty="0"/>
              <a:t>Result</a:t>
            </a:r>
            <a:r>
              <a:rPr lang="en-US" sz="2800" dirty="0"/>
              <a:t> </a:t>
            </a:r>
            <a:r>
              <a:rPr lang="en-US" sz="2800" b="1" dirty="0"/>
              <a:t>oriented</a:t>
            </a:r>
            <a:r>
              <a:rPr lang="en-US" sz="2800" dirty="0"/>
              <a:t> (</a:t>
            </a:r>
            <a:r>
              <a:rPr lang="ru-RU" sz="2800" dirty="0"/>
              <a:t>ориентированные на результат)</a:t>
            </a:r>
          </a:p>
          <a:p>
            <a:pPr indent="0"/>
            <a:r>
              <a:rPr lang="en-US" sz="2800" b="1" dirty="0"/>
              <a:t>Time-bound</a:t>
            </a:r>
            <a:r>
              <a:rPr lang="en-US" sz="2800" dirty="0"/>
              <a:t> (</a:t>
            </a:r>
            <a:r>
              <a:rPr lang="ru-RU" sz="2800" dirty="0"/>
              <a:t>Ограниченность во времени)</a:t>
            </a:r>
          </a:p>
        </p:txBody>
      </p:sp>
    </p:spTree>
    <p:extLst>
      <p:ext uri="{BB962C8B-B14F-4D97-AF65-F5344CB8AC3E}">
        <p14:creationId xmlns:p14="http://schemas.microsoft.com/office/powerpoint/2010/main" val="8208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05118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SMARTER-</a:t>
            </a:r>
            <a:r>
              <a:rPr lang="ru-RU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42938" y="605119"/>
            <a:ext cx="8726487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en-US" sz="2800" b="1" dirty="0"/>
              <a:t>Specific</a:t>
            </a:r>
            <a:r>
              <a:rPr lang="en-US" sz="2800" dirty="0"/>
              <a:t> (</a:t>
            </a:r>
            <a:r>
              <a:rPr lang="ru-RU" sz="2800" dirty="0"/>
              <a:t>Конкретность)</a:t>
            </a:r>
            <a:endParaRPr lang="en-US" sz="2800" dirty="0"/>
          </a:p>
          <a:p>
            <a:pPr indent="0"/>
            <a:r>
              <a:rPr lang="en-US" sz="2800" b="1" dirty="0"/>
              <a:t>Measurable</a:t>
            </a:r>
            <a:r>
              <a:rPr lang="en-US" sz="2800" dirty="0"/>
              <a:t> (</a:t>
            </a:r>
            <a:r>
              <a:rPr lang="ru-RU" sz="2800" dirty="0"/>
              <a:t>Измеримость) Как измерять результат?</a:t>
            </a:r>
            <a:endParaRPr lang="en-US" sz="2800" dirty="0"/>
          </a:p>
          <a:p>
            <a:pPr indent="0"/>
            <a:r>
              <a:rPr lang="en-US" sz="2800" b="1" dirty="0"/>
              <a:t>Attainable</a:t>
            </a:r>
            <a:r>
              <a:rPr lang="en-US" sz="2800" dirty="0"/>
              <a:t> (</a:t>
            </a:r>
            <a:r>
              <a:rPr lang="ru-RU" sz="2800" dirty="0"/>
              <a:t>Достижимость</a:t>
            </a:r>
            <a:r>
              <a:rPr lang="en-US" sz="2800" dirty="0"/>
              <a:t>)</a:t>
            </a:r>
            <a:r>
              <a:rPr lang="ru-RU" sz="2800" dirty="0"/>
              <a:t> Достижима ли поставленная цель</a:t>
            </a:r>
            <a:endParaRPr lang="en-US" sz="2800" dirty="0"/>
          </a:p>
          <a:p>
            <a:pPr indent="0" algn="just"/>
            <a:r>
              <a:rPr lang="en-US" sz="2800" b="1" dirty="0"/>
              <a:t>Relevant</a:t>
            </a:r>
            <a:r>
              <a:rPr lang="en-US" sz="2800" dirty="0"/>
              <a:t> (</a:t>
            </a:r>
            <a:r>
              <a:rPr lang="ru-RU" sz="2800" dirty="0"/>
              <a:t>Актуальность)</a:t>
            </a:r>
            <a:r>
              <a:rPr lang="en-US" sz="2800" dirty="0"/>
              <a:t> </a:t>
            </a:r>
            <a:r>
              <a:rPr lang="ru-RU" sz="2800" dirty="0"/>
              <a:t>Не противоречат или задачи проекта друг другу, является ли проект целостным </a:t>
            </a:r>
            <a:r>
              <a:rPr lang="en-US" sz="2800" dirty="0"/>
              <a:t>Result oriented (</a:t>
            </a:r>
            <a:r>
              <a:rPr lang="ru-RU" sz="2800" dirty="0"/>
              <a:t>ориентированные на результат)</a:t>
            </a:r>
          </a:p>
          <a:p>
            <a:pPr indent="0"/>
            <a:r>
              <a:rPr lang="en-US" sz="2800" b="1" dirty="0"/>
              <a:t>Time-bound</a:t>
            </a:r>
            <a:r>
              <a:rPr lang="en-US" sz="2800" dirty="0"/>
              <a:t> (</a:t>
            </a:r>
            <a:r>
              <a:rPr lang="ru-RU" sz="2800" dirty="0"/>
              <a:t>Ограниченность во времени)</a:t>
            </a:r>
            <a:endParaRPr lang="en-US" sz="2800" dirty="0"/>
          </a:p>
          <a:p>
            <a:pPr indent="0"/>
            <a:r>
              <a:rPr lang="en-US" sz="2800" b="1" dirty="0"/>
              <a:t>Ecological</a:t>
            </a:r>
            <a:r>
              <a:rPr lang="en-US" sz="2800" dirty="0"/>
              <a:t> (</a:t>
            </a:r>
            <a:r>
              <a:rPr lang="ru-RU" sz="2800" dirty="0" err="1"/>
              <a:t>Экологичность</a:t>
            </a:r>
            <a:r>
              <a:rPr lang="ru-RU" sz="2800" dirty="0"/>
              <a:t>) Цель не должна никому приносить вред, в том числе и самому себе</a:t>
            </a:r>
          </a:p>
          <a:p>
            <a:pPr indent="0"/>
            <a:r>
              <a:rPr lang="en-US" sz="2800" b="1" dirty="0"/>
              <a:t>Recorder</a:t>
            </a:r>
            <a:r>
              <a:rPr lang="en-US" sz="2800" dirty="0"/>
              <a:t> </a:t>
            </a:r>
            <a:r>
              <a:rPr lang="ru-RU" sz="2800" dirty="0"/>
              <a:t>Цель должно быть зафиксирована письменно</a:t>
            </a:r>
          </a:p>
        </p:txBody>
      </p:sp>
    </p:spTree>
    <p:extLst>
      <p:ext uri="{BB962C8B-B14F-4D97-AF65-F5344CB8AC3E}">
        <p14:creationId xmlns:p14="http://schemas.microsoft.com/office/powerpoint/2010/main" val="38394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05118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SWOT-</a:t>
            </a:r>
            <a:r>
              <a:rPr lang="ru-RU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5944" y="450666"/>
            <a:ext cx="834952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/>
              <a:t>Все факторы, влияющие на проект делятся на группы по 2-м критериям: полезно-неполезно проекту, можем или не можем мы влиять на эти факторы (внешние-внутренние). Таким образом, факторы делятся на 4 категории.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14" y="3450464"/>
            <a:ext cx="8349521" cy="29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05118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SWOT-</a:t>
            </a:r>
            <a:r>
              <a:rPr lang="ru-RU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76" y="962334"/>
            <a:ext cx="8619048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9924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Радиальная диаграмма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1514" y="1763311"/>
            <a:ext cx="83495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/>
              <a:t>Суть метода – изображение иерархической структура в виде диаграммы, сходящейся к центральном понятию.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9924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Радиальная диаграмма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32" y="699248"/>
            <a:ext cx="7829528" cy="58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9924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Радиальная диаграмма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1514" y="1126286"/>
            <a:ext cx="834952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/>
              <a:t>Радиальные диаграммы нужны для: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Компактного и наглядного представления большого объема данных, структурированных в виде «дерева»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Генерации идей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Сравнение решений и выбор из них оптимального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Описания структуры сложного объекта или процесса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Описания плана действий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Описания иерархического списка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Можно использовать для конспектов лекций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112628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Интеллект-карта (ментальная карта, 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mind-map)</a:t>
            </a:r>
            <a:endParaRPr lang="ru-RU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1514" y="1126286"/>
            <a:ext cx="8349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ru-RU" sz="3200" dirty="0"/>
              <a:t>Тони </a:t>
            </a:r>
            <a:r>
              <a:rPr lang="ru-RU" sz="3200" dirty="0" err="1"/>
              <a:t>Бюзен</a:t>
            </a:r>
            <a:endParaRPr lang="ru-RU" sz="3200" dirty="0"/>
          </a:p>
          <a:p>
            <a:pPr indent="0"/>
            <a:endParaRPr lang="ru-RU" sz="3200"/>
          </a:p>
          <a:p>
            <a:pPr indent="0"/>
            <a:endParaRPr lang="ru-RU" sz="3200" dirty="0"/>
          </a:p>
          <a:p>
            <a:pPr indent="0"/>
            <a:r>
              <a:rPr lang="ru-RU" sz="3200" dirty="0"/>
              <a:t>Интеллект карта – по сути, «украшенная» радиальная диаграмма.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2446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Интеллект-карта (шаблон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13" y="624470"/>
            <a:ext cx="7829528" cy="58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913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Интеллект-карта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7" y="691377"/>
            <a:ext cx="10829397" cy="60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95" y="43455"/>
            <a:ext cx="11789305" cy="838200"/>
          </a:xfrm>
        </p:spPr>
        <p:txBody>
          <a:bodyPr anchor="t" anchorCtr="0">
            <a:noAutofit/>
          </a:bodyPr>
          <a:lstStyle/>
          <a:p>
            <a:r>
              <a:rPr lang="ru-RU" sz="4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работ по созданию ПО</a:t>
            </a:r>
            <a:br>
              <a:rPr lang="ru-RU" sz="4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Иерархическое </a:t>
            </a:r>
            <a:r>
              <a:rPr lang="ru-RU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0794" y="2136775"/>
            <a:ext cx="1156070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/>
              <a:t>Необходимо нарисовать иерархическую структуру, описывающую выполняемые разбор в виде иерархического списка или радиальной диаграммы. Вверху (в центре) главная цель, ниже – подзадачи, которые необходимо сделать чтобы достичь главную цель. Если вы (или подрядчик) точно не знаете, как решить какую-то подзадачу, тогда ее надо и далее детализировать (раскладывать задачу на операции). Процесс заканчивается в тот момент, когда точно известно сколько ресурсов будет необходимо потратить на решение этой </a:t>
            </a:r>
            <a:r>
              <a:rPr lang="ru-RU" sz="2800" dirty="0" smtClean="0"/>
              <a:t>подзадачи</a:t>
            </a:r>
            <a:r>
              <a:rPr lang="ru-RU" sz="2800" dirty="0"/>
              <a:t>.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390" y="2"/>
            <a:ext cx="10732168" cy="77002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построения интеллект-карт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20713" y="770022"/>
            <a:ext cx="8349521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400" b="1" dirty="0"/>
              <a:t>Принципы</a:t>
            </a:r>
            <a:r>
              <a:rPr lang="ru-RU" sz="2400" dirty="0"/>
              <a:t>: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Ассоциация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Опора на эмоции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Использование ощущений всех модальностей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Иерархии (чем линия ближе к центру, тем она толще</a:t>
            </a:r>
            <a:r>
              <a:rPr lang="ru-RU" sz="2400" dirty="0" smtClean="0"/>
              <a:t>)</a:t>
            </a:r>
            <a:endParaRPr lang="ru-RU" sz="2400" dirty="0"/>
          </a:p>
          <a:p>
            <a:pPr indent="0"/>
            <a:r>
              <a:rPr lang="ru-RU" sz="2400" b="1" dirty="0"/>
              <a:t>Рекомендации</a:t>
            </a:r>
            <a:r>
              <a:rPr lang="ru-RU" sz="2400" dirty="0"/>
              <a:t>: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Берите большой белый лист, располагайте его горизонтально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Яркие и разнообразные цвета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Картинок должно быть как можно больше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Надписи как можно более лаконичные, лучше печатными буквами, на одной ветке только одно слово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Линии должны быть похожи на ветви деревьев или корни дерева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Повесить интеллект-карту на видное место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736599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Цепочка целей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6670" y="1336272"/>
            <a:ext cx="1167865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/>
              <a:t>К любому предполагаемому результату задаются вопросы: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зачем?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для чего?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что это даст?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Что можно после этого сделать ещё?</a:t>
            </a:r>
          </a:p>
          <a:p>
            <a:pPr indent="0"/>
            <a:r>
              <a:rPr lang="ru-RU" sz="2800" dirty="0"/>
              <a:t>и т.д.</a:t>
            </a:r>
          </a:p>
          <a:p>
            <a:pPr indent="0"/>
            <a:r>
              <a:rPr lang="ru-RU" sz="2800" dirty="0"/>
              <a:t>Далее, исходя из ответов на эти вопросы, осуществляется постановка новых целей, для которых снова ставятся вышеперечисленные вопросы и т.д. На каком-то этапе необходимо остановиться и проанализировать все поставленные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0422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Методологии разработки ПО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Методологии представляют собой ядро теории управления разработкой </a:t>
            </a:r>
            <a:r>
              <a:rPr lang="ru-RU" sz="2800" dirty="0" smtClean="0"/>
              <a:t>ПО</a:t>
            </a:r>
          </a:p>
          <a:p>
            <a:endParaRPr lang="ru-RU" sz="2800" dirty="0"/>
          </a:p>
          <a:p>
            <a:r>
              <a:rPr lang="ru-RU" sz="2800" dirty="0" smtClean="0"/>
              <a:t>Методологии можно разделить на два больших класса: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/>
              <a:t>Прогнозируемые</a:t>
            </a:r>
            <a:r>
              <a:rPr lang="ru-RU" sz="2800" dirty="0" smtClean="0"/>
              <a:t> </a:t>
            </a:r>
            <a:r>
              <a:rPr lang="ru-RU" sz="2800" dirty="0"/>
              <a:t>(предикативные) методологии фокусируются на детальном планировании будущего</a:t>
            </a:r>
            <a:r>
              <a:rPr lang="ru-RU" sz="28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/>
              <a:t>Адаптивные</a:t>
            </a:r>
            <a:r>
              <a:rPr lang="ru-RU" sz="2800" dirty="0" smtClean="0"/>
              <a:t> (</a:t>
            </a:r>
            <a:r>
              <a:rPr lang="ru-RU" sz="2800" dirty="0"/>
              <a:t>гибкие) методологии нацелены на преодоление </a:t>
            </a:r>
            <a:r>
              <a:rPr lang="ru-RU" sz="2800" dirty="0" smtClean="0"/>
              <a:t>ожидаемой </a:t>
            </a:r>
            <a:r>
              <a:rPr lang="ru-RU" sz="2800" dirty="0"/>
              <a:t>неполноты требований и их постоянного </a:t>
            </a:r>
            <a:r>
              <a:rPr lang="ru-RU" sz="2800" dirty="0" smtClean="0"/>
              <a:t>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462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разработки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934296"/>
            <a:ext cx="12020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Итерационная (итеративная) методика</a:t>
            </a:r>
          </a:p>
          <a:p>
            <a:r>
              <a:rPr lang="ru-RU" sz="2800" dirty="0"/>
              <a:t>Реализация части функционала, а затем его расширение за несколько итераций.</a:t>
            </a:r>
          </a:p>
          <a:p>
            <a:r>
              <a:rPr lang="ru-RU" sz="2400" b="1" dirty="0" smtClean="0"/>
              <a:t>Когда используется методика:</a:t>
            </a:r>
          </a:p>
          <a:p>
            <a:r>
              <a:rPr lang="ru-RU" sz="2800" dirty="0"/>
              <a:t>Требования к конечной системе заранее четко определены и понятны.</a:t>
            </a:r>
          </a:p>
          <a:p>
            <a:r>
              <a:rPr lang="ru-RU" sz="2800" dirty="0"/>
              <a:t>Проект </a:t>
            </a:r>
            <a:r>
              <a:rPr lang="ru-RU" sz="2800" dirty="0" smtClean="0"/>
              <a:t>очень </a:t>
            </a:r>
            <a:r>
              <a:rPr lang="ru-RU" sz="2800" dirty="0"/>
              <a:t>большой.</a:t>
            </a:r>
          </a:p>
          <a:p>
            <a:r>
              <a:rPr lang="ru-RU" sz="2800" dirty="0"/>
              <a:t>Основная </a:t>
            </a:r>
            <a:r>
              <a:rPr lang="ru-RU" sz="2800" dirty="0" smtClean="0"/>
              <a:t>задача определена</a:t>
            </a:r>
            <a:r>
              <a:rPr lang="ru-RU" sz="2800" dirty="0"/>
              <a:t>, но детали реализации могут эволюционировать с течением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4498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Методики разработки ПО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Waterfall — </a:t>
            </a:r>
            <a:r>
              <a:rPr lang="ru-RU" sz="2400" dirty="0"/>
              <a:t>традиционный подход.</a:t>
            </a:r>
          </a:p>
          <a:p>
            <a:r>
              <a:rPr lang="en-US" sz="2400" dirty="0"/>
              <a:t>RUP (Rational Unified Process) — </a:t>
            </a:r>
            <a:r>
              <a:rPr lang="ru-RU" sz="2400" dirty="0"/>
              <a:t>рациональный.</a:t>
            </a:r>
          </a:p>
          <a:p>
            <a:r>
              <a:rPr lang="en-US" sz="2400" dirty="0"/>
              <a:t>Agile — </a:t>
            </a:r>
            <a:r>
              <a:rPr lang="ru-RU" sz="2400" dirty="0"/>
              <a:t>общая методология гибкой разработки.</a:t>
            </a:r>
          </a:p>
          <a:p>
            <a:r>
              <a:rPr lang="en-US" sz="2400" dirty="0"/>
              <a:t>Crystal Clear — </a:t>
            </a:r>
            <a:r>
              <a:rPr lang="ru-RU" sz="2400" dirty="0"/>
              <a:t>подход с уравниванием разработчиков в коллективе.</a:t>
            </a:r>
          </a:p>
          <a:p>
            <a:r>
              <a:rPr lang="en-US" sz="2400" dirty="0"/>
              <a:t>Spiral — </a:t>
            </a:r>
            <a:r>
              <a:rPr lang="ru-RU" sz="2400" dirty="0"/>
              <a:t>спиральный метод.</a:t>
            </a:r>
          </a:p>
          <a:p>
            <a:r>
              <a:rPr lang="en-US" sz="2400" dirty="0"/>
              <a:t>DSDM (Dynamic Systems Development Model) — </a:t>
            </a:r>
            <a:r>
              <a:rPr lang="ru-RU" sz="2400" dirty="0"/>
              <a:t>динамическая модель.</a:t>
            </a:r>
          </a:p>
          <a:p>
            <a:r>
              <a:rPr lang="en-US" sz="2400" dirty="0"/>
              <a:t>FDD (Feature Driven Development) — </a:t>
            </a:r>
            <a:r>
              <a:rPr lang="ru-RU" sz="2400" dirty="0"/>
              <a:t>методология, рассматривающая будущие изменения.</a:t>
            </a:r>
          </a:p>
          <a:p>
            <a:r>
              <a:rPr lang="en-US" sz="2400" dirty="0"/>
              <a:t>JAD (Joint Application Development) — </a:t>
            </a:r>
            <a:r>
              <a:rPr lang="ru-RU" sz="2400" dirty="0"/>
              <a:t>ориентированный на пользователя подход.</a:t>
            </a:r>
          </a:p>
          <a:p>
            <a:r>
              <a:rPr lang="en-US" sz="2400" dirty="0"/>
              <a:t>RAD (Rapid Application Development) — </a:t>
            </a:r>
            <a:r>
              <a:rPr lang="ru-RU" sz="2400" dirty="0"/>
              <a:t>модель быстрой разработки.</a:t>
            </a:r>
          </a:p>
          <a:p>
            <a:r>
              <a:rPr lang="en-US" sz="2400" dirty="0"/>
              <a:t>Scrum — </a:t>
            </a:r>
            <a:r>
              <a:rPr lang="ru-RU" sz="2400" dirty="0"/>
              <a:t>концепция работы в условиях сорванных сроков и идеологического кризиса.</a:t>
            </a:r>
          </a:p>
          <a:p>
            <a:r>
              <a:rPr lang="en-US" sz="2400" dirty="0"/>
              <a:t>XP (Extreme Programming) — </a:t>
            </a:r>
            <a:r>
              <a:rPr lang="ru-RU" sz="2400" dirty="0"/>
              <a:t>экстремальная разработка в динамической среде.</a:t>
            </a:r>
          </a:p>
          <a:p>
            <a:r>
              <a:rPr lang="en-US" sz="2400" dirty="0"/>
              <a:t>LD (Lean Development) — </a:t>
            </a:r>
            <a:r>
              <a:rPr lang="ru-RU" sz="2400" dirty="0"/>
              <a:t>метод, предполагающий бережное отношение ко всем участникам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6450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разработки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934296"/>
            <a:ext cx="120201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Инкрементальная методика</a:t>
            </a:r>
          </a:p>
          <a:p>
            <a:r>
              <a:rPr lang="ru-RU" sz="3200" dirty="0" smtClean="0"/>
              <a:t>Программа создается по частям, затем части интегрируются.</a:t>
            </a:r>
            <a:endParaRPr lang="ru-RU" sz="3200" dirty="0"/>
          </a:p>
          <a:p>
            <a:r>
              <a:rPr lang="ru-RU" sz="3200" b="1" dirty="0" smtClean="0"/>
              <a:t>Когда используется методика:</a:t>
            </a:r>
          </a:p>
          <a:p>
            <a:r>
              <a:rPr lang="ru-RU" sz="3200" dirty="0"/>
              <a:t>Требования к конечной системе заранее четко определены и понятны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3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разработки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934296"/>
            <a:ext cx="12020129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RAD-</a:t>
            </a:r>
            <a:r>
              <a:rPr lang="ru-RU" sz="2400" b="1" dirty="0"/>
              <a:t>технология </a:t>
            </a:r>
            <a:r>
              <a:rPr lang="en-US" sz="2400" b="1" dirty="0"/>
              <a:t>(rapid application develop</a:t>
            </a:r>
            <a:r>
              <a:rPr lang="ru-RU" sz="2400" b="1" dirty="0"/>
              <a:t>) </a:t>
            </a:r>
            <a:r>
              <a:rPr lang="ru-RU" sz="2400" dirty="0"/>
              <a:t>– быстрая методика разработки ПО</a:t>
            </a:r>
          </a:p>
          <a:p>
            <a:r>
              <a:rPr lang="ru-RU" sz="2400" dirty="0"/>
              <a:t>Это – разновидность итерационной модели</a:t>
            </a:r>
          </a:p>
          <a:p>
            <a:r>
              <a:rPr lang="ru-RU" sz="2400" dirty="0"/>
              <a:t>Включает в себя два одиночных этапа: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Анализа и быстрое проектирование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Внедрение</a:t>
            </a:r>
          </a:p>
          <a:p>
            <a:r>
              <a:rPr lang="ru-RU" sz="2400" dirty="0"/>
              <a:t>А между ними цикл из этапов: Бизнес-моделирование, Моделирование данных, моделирование процесса, сбора приложения, тестирование.</a:t>
            </a:r>
          </a:p>
          <a:p>
            <a:endParaRPr lang="ru-RU" sz="2050" b="1" dirty="0"/>
          </a:p>
          <a:p>
            <a:r>
              <a:rPr lang="ru-RU" sz="2400" b="1" dirty="0"/>
              <a:t>Когда используется методика:</a:t>
            </a:r>
          </a:p>
          <a:p>
            <a:r>
              <a:rPr lang="ru-RU" sz="2400" dirty="0"/>
              <a:t>- Когда основные требования к системе четко определены и понятны. В то же время некоторые детали могут дорабатываться с течением времени.</a:t>
            </a:r>
          </a:p>
          <a:p>
            <a:r>
              <a:rPr lang="ru-RU" sz="2400" dirty="0"/>
              <a:t>- Требуется ранний вывод продукта на рынок.</a:t>
            </a:r>
          </a:p>
          <a:p>
            <a:r>
              <a:rPr lang="ru-RU" sz="2400" dirty="0"/>
              <a:t>- Есть несколько рисковых </a:t>
            </a:r>
            <a:r>
              <a:rPr lang="ru-RU" sz="2400" dirty="0" err="1"/>
              <a:t>фич</a:t>
            </a:r>
            <a:r>
              <a:rPr lang="ru-RU" sz="2400" dirty="0"/>
              <a:t> или целей.</a:t>
            </a:r>
          </a:p>
          <a:p>
            <a:r>
              <a:rPr lang="ru-RU" sz="2400" dirty="0"/>
              <a:t>- Необходимость быстрой реализации проекта (за 2-3 месяца).</a:t>
            </a:r>
          </a:p>
        </p:txBody>
      </p:sp>
    </p:spTree>
    <p:extLst>
      <p:ext uri="{BB962C8B-B14F-4D97-AF65-F5344CB8AC3E}">
        <p14:creationId xmlns:p14="http://schemas.microsoft.com/office/powerpoint/2010/main" val="8065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разработки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934296"/>
            <a:ext cx="120201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Методика расширения ядра</a:t>
            </a:r>
          </a:p>
          <a:p>
            <a:r>
              <a:rPr lang="ru-RU" sz="2050" dirty="0" smtClean="0"/>
              <a:t>Применяется, когда неизвестна предметная область заказчика, или неизвестны требования рынка.</a:t>
            </a:r>
          </a:p>
          <a:p>
            <a:r>
              <a:rPr lang="ru-RU" sz="2050" dirty="0" smtClean="0"/>
              <a:t>Требования к программе можно изменять по согласованию с заказчиком в течение выполнения проекта.</a:t>
            </a:r>
          </a:p>
          <a:p>
            <a:r>
              <a:rPr lang="ru-RU" sz="2050" dirty="0" smtClean="0"/>
              <a:t>Методика: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Создается ядро системы (слабо функционально, </a:t>
            </a:r>
            <a:r>
              <a:rPr lang="ru-RU" sz="2050" dirty="0" err="1" smtClean="0"/>
              <a:t>неотлажено</a:t>
            </a:r>
            <a:r>
              <a:rPr lang="ru-RU" sz="2050" dirty="0" smtClean="0"/>
              <a:t>, но работает). Если не получается создать ядро в течение 3-6 мес. Не получится, то проект завершается</a:t>
            </a:r>
          </a:p>
          <a:p>
            <a:r>
              <a:rPr lang="ru-RU" sz="2050" dirty="0" smtClean="0"/>
              <a:t>- Показ ядра заказчику, апробация, уточнение требований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Создание продукта для более широкого круга пользователей (доп. Функции и т.д.)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Получение готовой системы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Применяется итеративная модель ЖЦ. Как правило, применяется 4 итерации.</a:t>
            </a:r>
          </a:p>
          <a:p>
            <a:r>
              <a:rPr lang="ru-RU" sz="2050" dirty="0" smtClean="0"/>
              <a:t>Возможные этапы ЖЦ:</a:t>
            </a:r>
          </a:p>
          <a:p>
            <a:r>
              <a:rPr lang="ru-RU" sz="2050" dirty="0" smtClean="0"/>
              <a:t>-формирование видения проблемы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Расстановка приоритетов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Согласование временных рамок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Определение архитектуры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Формирование плана</a:t>
            </a:r>
          </a:p>
          <a:p>
            <a:pPr marL="342900" indent="-342900">
              <a:buFontTx/>
              <a:buChar char="-"/>
            </a:pPr>
            <a:r>
              <a:rPr lang="ru-RU" sz="2050" dirty="0" smtClean="0"/>
              <a:t>Работа по плану</a:t>
            </a:r>
          </a:p>
        </p:txBody>
      </p:sp>
    </p:spTree>
    <p:extLst>
      <p:ext uri="{BB962C8B-B14F-4D97-AF65-F5344CB8AC3E}">
        <p14:creationId xmlns:p14="http://schemas.microsoft.com/office/powerpoint/2010/main" val="833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Методологии разработки ПО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Основные методологии:</a:t>
            </a:r>
          </a:p>
          <a:p>
            <a:r>
              <a:rPr lang="en-US" sz="2400" b="1" dirty="0"/>
              <a:t> RUP (Rational Unified Process) </a:t>
            </a:r>
            <a:endParaRPr lang="ru-RU" sz="2400" b="1" dirty="0" smtClean="0"/>
          </a:p>
          <a:p>
            <a:r>
              <a:rPr lang="ru-RU" sz="2400" dirty="0"/>
              <a:t> Он был создан во второй половине 1990-x годов в компании </a:t>
            </a:r>
            <a:r>
              <a:rPr lang="ru-RU" sz="2400" dirty="0" err="1"/>
              <a:t>Rational</a:t>
            </a:r>
            <a:r>
              <a:rPr lang="ru-RU" sz="2400" dirty="0"/>
              <a:t> </a:t>
            </a:r>
            <a:r>
              <a:rPr lang="ru-RU" sz="2400" dirty="0" err="1"/>
              <a:t>Software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Характеристики:</a:t>
            </a:r>
          </a:p>
          <a:p>
            <a:r>
              <a:rPr lang="ru-RU" sz="2400" dirty="0" smtClean="0"/>
              <a:t>- Применение прецедентов </a:t>
            </a:r>
            <a:r>
              <a:rPr lang="ru-RU" sz="2400" dirty="0"/>
              <a:t>использования (</a:t>
            </a:r>
            <a:r>
              <a:rPr lang="ru-RU" sz="2400" dirty="0" err="1"/>
              <a:t>use</a:t>
            </a:r>
            <a:r>
              <a:rPr lang="ru-RU" sz="2400" dirty="0"/>
              <a:t> </a:t>
            </a:r>
            <a:r>
              <a:rPr lang="ru-RU" sz="2400" dirty="0" err="1"/>
              <a:t>cases</a:t>
            </a:r>
            <a:r>
              <a:rPr lang="ru-RU" sz="2400" dirty="0"/>
              <a:t>). </a:t>
            </a:r>
            <a:r>
              <a:rPr lang="ru-RU" sz="2400" dirty="0" smtClean="0"/>
              <a:t>Прецедент </a:t>
            </a:r>
            <a:r>
              <a:rPr lang="ru-RU" sz="2400" dirty="0"/>
              <a:t>использования – это описание сценариев взаимодействия пользователя с системой, полностью выполняющего конкретную пользовательскую задачу. </a:t>
            </a:r>
            <a:r>
              <a:rPr lang="ru-RU" sz="2400" dirty="0" smtClean="0"/>
              <a:t>Все </a:t>
            </a:r>
            <a:r>
              <a:rPr lang="ru-RU" sz="2400" dirty="0"/>
              <a:t>функциональные требования должны быть представлены в виде прецедентов использования. </a:t>
            </a:r>
            <a:endParaRPr lang="ru-RU" sz="2400" dirty="0" smtClean="0"/>
          </a:p>
          <a:p>
            <a:r>
              <a:rPr lang="ru-RU" sz="2400" dirty="0" smtClean="0"/>
              <a:t>- Итеративная </a:t>
            </a:r>
            <a:r>
              <a:rPr lang="ru-RU" sz="2400" dirty="0"/>
              <a:t>разработка, проект RUP состоит из последовательности итераций с рекомендованной продолжительностью от 2 до 6 недель. Перед началом очередной итерации определяется набор прецедентов использования, которые будут реализованы к её завершению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- ориентация </a:t>
            </a:r>
            <a:r>
              <a:rPr lang="ru-RU" sz="2400" dirty="0"/>
              <a:t>на </a:t>
            </a:r>
            <a:r>
              <a:rPr lang="ru-RU" sz="2400" dirty="0" smtClean="0"/>
              <a:t>исполняемую архитектуру ПО </a:t>
            </a:r>
            <a:r>
              <a:rPr lang="en-US" sz="2400" dirty="0"/>
              <a:t>(executable architecture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- Четыре стадии, включающие несколько итераций: </a:t>
            </a:r>
            <a:r>
              <a:rPr lang="ru-RU" sz="2400" dirty="0"/>
              <a:t>Начальная стадия (</a:t>
            </a:r>
            <a:r>
              <a:rPr lang="en-US" sz="2400" dirty="0"/>
              <a:t>Inception</a:t>
            </a:r>
            <a:r>
              <a:rPr lang="en-US" sz="2400" dirty="0" smtClean="0"/>
              <a:t>)</a:t>
            </a:r>
            <a:r>
              <a:rPr lang="ru-RU" sz="2400" dirty="0" smtClean="0"/>
              <a:t>, </a:t>
            </a:r>
            <a:r>
              <a:rPr lang="ru-RU" sz="2400" dirty="0"/>
              <a:t>Уточнение (</a:t>
            </a:r>
            <a:r>
              <a:rPr lang="en-US" sz="2400" dirty="0"/>
              <a:t>Elaboration</a:t>
            </a:r>
            <a:r>
              <a:rPr lang="en-US" sz="2400" dirty="0" smtClean="0"/>
              <a:t>)</a:t>
            </a:r>
            <a:r>
              <a:rPr lang="ru-RU" sz="2400" dirty="0" smtClean="0"/>
              <a:t>, </a:t>
            </a:r>
            <a:r>
              <a:rPr lang="ru-RU" sz="2400" dirty="0"/>
              <a:t>Построение (</a:t>
            </a:r>
            <a:r>
              <a:rPr lang="en-US" sz="2400" dirty="0"/>
              <a:t>Construction</a:t>
            </a:r>
            <a:r>
              <a:rPr lang="en-US" sz="2400" dirty="0" smtClean="0"/>
              <a:t>)</a:t>
            </a:r>
            <a:r>
              <a:rPr lang="ru-RU" sz="2400" dirty="0" smtClean="0"/>
              <a:t>, </a:t>
            </a:r>
            <a:r>
              <a:rPr lang="ru-RU" sz="2400" dirty="0"/>
              <a:t>Внедрение (</a:t>
            </a:r>
            <a:r>
              <a:rPr lang="en-US" sz="2400" dirty="0"/>
              <a:t>Transition</a:t>
            </a:r>
            <a:r>
              <a:rPr lang="en-US" sz="2400" dirty="0" smtClean="0"/>
              <a:t>)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47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60501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разработки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934296"/>
            <a:ext cx="120201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Семейство гибких методик разработки ПО (</a:t>
            </a:r>
            <a:r>
              <a:rPr lang="en-US" sz="2400" b="1" dirty="0" smtClean="0"/>
              <a:t>Agile)</a:t>
            </a:r>
            <a:endParaRPr lang="ru-RU" sz="2400" b="1" dirty="0" smtClean="0"/>
          </a:p>
          <a:p>
            <a:r>
              <a:rPr lang="ru-RU" sz="2400" dirty="0" smtClean="0"/>
              <a:t>Манифест </a:t>
            </a:r>
            <a:r>
              <a:rPr lang="en-US" sz="2400" dirty="0" smtClean="0"/>
              <a:t>Agile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Принципы: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Личности и их взаимодействие важнее, чем процессы и инструменты.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Работающее ПО важнее полной документации.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Сотрудничество с заказчиком важнее контрактных обязательств.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Реакция на изменения важнее, чем следование плану.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0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4" y="1"/>
            <a:ext cx="11315700" cy="567267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цели проекта по созданию ПО</a:t>
            </a:r>
            <a:endParaRPr lang="ru-RU" sz="35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626" y="1071406"/>
            <a:ext cx="1144428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/>
              <a:t>Задача – это конкретизация цели. Хорошо поставленная задача должна соответствовать следующим критериям:</a:t>
            </a:r>
          </a:p>
          <a:p>
            <a:pPr indent="0"/>
            <a:r>
              <a:rPr lang="ru-RU" sz="2800" dirty="0"/>
              <a:t>- в формулировке должна быть конкретика желаемого результата;</a:t>
            </a:r>
          </a:p>
          <a:p>
            <a:pPr indent="0"/>
            <a:r>
              <a:rPr lang="ru-RU" sz="2800" dirty="0"/>
              <a:t>- чисто качественные формулировки нежелательны –используйте только количественные данные;</a:t>
            </a:r>
          </a:p>
          <a:p>
            <a:pPr indent="0"/>
            <a:r>
              <a:rPr lang="ru-RU" sz="2800" dirty="0"/>
              <a:t>- с точки зрения формулировки, задача – это точка в будущем, адекватная в понимании «достигнуто – не достигнуто»;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это некий «черный ящик» – не существенно, что там внутри.</a:t>
            </a:r>
          </a:p>
          <a:p>
            <a:pPr marL="342900" indent="-342900">
              <a:buFontTx/>
              <a:buChar char="-"/>
            </a:pPr>
            <a:r>
              <a:rPr lang="ru-RU" sz="2800" b="1" dirty="0"/>
              <a:t>в постановке задачи не должен быть указан способ решения этой задачи!!!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</a:t>
            </a:r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работ</a:t>
            </a:r>
            <a:b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создания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934296"/>
            <a:ext cx="12020129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50" dirty="0"/>
              <a:t>Не полагайтесь в проекте на факторы, которые не зависят от вас</a:t>
            </a:r>
          </a:p>
          <a:p>
            <a:pPr marL="457200" indent="-457200">
              <a:buAutoNum type="arabicPeriod"/>
            </a:pPr>
            <a:r>
              <a:rPr lang="ru-RU" sz="2050" dirty="0"/>
              <a:t>Подбирайте команду не по профессиям, а по функционалу работников</a:t>
            </a:r>
          </a:p>
          <a:p>
            <a:pPr marL="457200" indent="-457200">
              <a:buAutoNum type="arabicPeriod"/>
            </a:pPr>
            <a:r>
              <a:rPr lang="ru-RU" sz="2050" dirty="0"/>
              <a:t>Выкладывайте требования к проекту онлайн. Так они будут доступны любому участнику проекта, а также будет легко вносить изменения в них.</a:t>
            </a:r>
          </a:p>
          <a:p>
            <a:pPr marL="457200" indent="-457200">
              <a:buAutoNum type="arabicPeriod"/>
            </a:pPr>
            <a:r>
              <a:rPr lang="ru-RU" sz="2050" dirty="0"/>
              <a:t>Делайте проект максимально гибким, т.к. заказчик может изменить требования уже во время проведения работ, а также во время проведения работ может возникнуть новая идея, для осуществления которой нужно будет переделывать проект</a:t>
            </a:r>
          </a:p>
          <a:p>
            <a:pPr marL="457200" indent="-457200">
              <a:buAutoNum type="arabicPeriod"/>
            </a:pPr>
            <a:r>
              <a:rPr lang="ru-RU" sz="2050" dirty="0"/>
              <a:t>У проекта должно быть два директора: административный и технический.</a:t>
            </a:r>
          </a:p>
          <a:p>
            <a:pPr marL="457200" indent="-457200">
              <a:buAutoNum type="arabicPeriod"/>
            </a:pPr>
            <a:r>
              <a:rPr lang="ru-RU" sz="2050" dirty="0"/>
              <a:t>Организуйте </a:t>
            </a:r>
            <a:r>
              <a:rPr lang="ru-RU" sz="2050" dirty="0" err="1"/>
              <a:t>репозиторий</a:t>
            </a:r>
            <a:r>
              <a:rPr lang="ru-RU" sz="2050" dirty="0"/>
              <a:t>, а также </a:t>
            </a:r>
            <a:r>
              <a:rPr lang="ru-RU" sz="2050" dirty="0" err="1"/>
              <a:t>назначте</a:t>
            </a:r>
            <a:r>
              <a:rPr lang="ru-RU" sz="2050" dirty="0"/>
              <a:t> ответственных людей за поддержание </a:t>
            </a:r>
            <a:r>
              <a:rPr lang="ru-RU" sz="2050" dirty="0" err="1"/>
              <a:t>репозитория</a:t>
            </a:r>
            <a:r>
              <a:rPr lang="ru-RU" sz="2050" dirty="0"/>
              <a:t> актуальным</a:t>
            </a:r>
          </a:p>
          <a:p>
            <a:pPr marL="457200" indent="-457200">
              <a:buAutoNum type="arabicPeriod"/>
            </a:pPr>
            <a:r>
              <a:rPr lang="ru-RU" sz="2050" dirty="0"/>
              <a:t>Четко делегируйте полномочия между участниками проекта</a:t>
            </a:r>
          </a:p>
          <a:p>
            <a:pPr marL="457200" indent="-457200">
              <a:buAutoNum type="arabicPeriod"/>
            </a:pPr>
            <a:r>
              <a:rPr lang="ru-RU" sz="2050" dirty="0"/>
              <a:t>Не допускайте дублирования работ, т.е. четко распределяйте работы между несколькими людьми или командами</a:t>
            </a:r>
          </a:p>
          <a:p>
            <a:pPr marL="457200" indent="-457200">
              <a:buAutoNum type="arabicPeriod"/>
            </a:pPr>
            <a:r>
              <a:rPr lang="ru-RU" sz="2050" dirty="0"/>
              <a:t>Разработчикам весьма полезно пообщаться с будущими потребителями объекта проектирования (т.е. с тем, для кого он делается)</a:t>
            </a:r>
          </a:p>
          <a:p>
            <a:pPr marL="457200" indent="-457200">
              <a:buAutoNum type="arabicPeriod"/>
            </a:pPr>
            <a:r>
              <a:rPr lang="ru-RU" sz="2050" dirty="0"/>
              <a:t>Лучше составить несколько планов на разные ситуации: предварительный план, запасной план и т.д.</a:t>
            </a:r>
          </a:p>
          <a:p>
            <a:pPr marL="457200" indent="-457200">
              <a:buFontTx/>
              <a:buAutoNum type="arabicPeriod"/>
            </a:pPr>
            <a:r>
              <a:rPr lang="ru-RU" sz="2050" dirty="0"/>
              <a:t>Все договоренности лучше представлять в письменном виде</a:t>
            </a:r>
            <a:r>
              <a:rPr lang="ru-RU" sz="2050" dirty="0" smtClean="0"/>
              <a:t>.</a:t>
            </a:r>
          </a:p>
          <a:p>
            <a:r>
              <a:rPr lang="ru-RU" sz="2050" dirty="0" smtClean="0"/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Эндрю Хант, Дэвид Томас Программист-прагматик: путь от подмастерья к мастеру. М.: издательство «Лори», 2004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50" dirty="0" smtClean="0"/>
              <a:t>)</a:t>
            </a:r>
            <a:endParaRPr lang="ru-RU" sz="2050" dirty="0"/>
          </a:p>
        </p:txBody>
      </p:sp>
    </p:spTree>
    <p:extLst>
      <p:ext uri="{BB962C8B-B14F-4D97-AF65-F5344CB8AC3E}">
        <p14:creationId xmlns:p14="http://schemas.microsoft.com/office/powerpoint/2010/main" val="42634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</a:t>
            </a:r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работ</a:t>
            </a:r>
            <a:b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создания ПО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1132200"/>
            <a:ext cx="120201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Программистам желательно работать в паре, чтобы контролировать друг друга.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Желательно применение автоматического тестирования.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Проверка новых версий ПО с помощью старых тестов (в результате добавления новой функциональности может нарушиться функциональность старая).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Если программист работает не в паре, то для поиска ошибок можно применять метод виртуального собеседника («метод резиновой уточки»).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Иногда лучше сначала создать набор тестов, а </a:t>
            </a:r>
            <a:r>
              <a:rPr lang="ru-RU" sz="2400" dirty="0"/>
              <a:t>лишь потом </a:t>
            </a:r>
            <a:r>
              <a:rPr lang="ru-RU" sz="2400" dirty="0" smtClean="0"/>
              <a:t>приступать к написанию программы.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Компоненты программы следует делать максимально автономными, чтобы облегчить впоследствии доработку программы.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повторять код, не делать лишнюю работу.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Главная задача программиста – не совершить ошибку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Писать кода маленькими «порциями» и тут же тестировать.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88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9743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Сцепление модулей программы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2748155" y="150586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Характеристики видов </a:t>
            </a:r>
            <a:r>
              <a:rPr lang="ru-RU" sz="3200" dirty="0" smtClean="0"/>
              <a:t>сцепления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8" y="2618928"/>
            <a:ext cx="11681119" cy="39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295" y="121025"/>
            <a:ext cx="9072563" cy="1264863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solidFill>
                  <a:srgbClr val="0000FF"/>
                </a:solidFill>
              </a:rPr>
              <a:t>Стандарты </a:t>
            </a:r>
            <a:r>
              <a:rPr lang="ru-RU" altLang="ru-RU" b="1" dirty="0" smtClean="0">
                <a:solidFill>
                  <a:srgbClr val="0000FF"/>
                </a:solidFill>
              </a:rPr>
              <a:t>на документацию в </a:t>
            </a:r>
            <a:r>
              <a:rPr lang="ru-RU" altLang="ru-RU" b="1" dirty="0">
                <a:solidFill>
                  <a:srgbClr val="0000FF"/>
                </a:solidFill>
              </a:rPr>
              <a:t>области программирования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299" y="1385888"/>
            <a:ext cx="115644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стандарты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программного обеспечения (ПО) и автоматизированных систем (АС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/>
              <a:t>ГОСТ 34 </a:t>
            </a:r>
            <a:r>
              <a:rPr lang="ru-RU" sz="2800" dirty="0"/>
              <a:t>– </a:t>
            </a:r>
            <a:r>
              <a:rPr lang="ru-RU" sz="2800" dirty="0" smtClean="0"/>
              <a:t>для </a:t>
            </a:r>
            <a:r>
              <a:rPr lang="ru-RU" sz="2800" dirty="0"/>
              <a:t>АС</a:t>
            </a:r>
          </a:p>
          <a:p>
            <a:r>
              <a:rPr lang="ru-RU" sz="2800" b="1" dirty="0"/>
              <a:t>ГОСТ 19  </a:t>
            </a:r>
            <a:r>
              <a:rPr lang="ru-RU" sz="2800" dirty="0"/>
              <a:t>(ЕСПД) </a:t>
            </a:r>
            <a:r>
              <a:rPr lang="ru-RU" sz="2800" dirty="0" smtClean="0"/>
              <a:t>– </a:t>
            </a:r>
            <a:r>
              <a:rPr lang="ru-RU" sz="2800" dirty="0"/>
              <a:t>для ПО</a:t>
            </a:r>
          </a:p>
          <a:p>
            <a:r>
              <a:rPr lang="en-US" sz="2800" b="1" dirty="0"/>
              <a:t>IEEE STD 830-1998</a:t>
            </a:r>
            <a:r>
              <a:rPr lang="ru-RU" sz="2800" b="1" dirty="0"/>
              <a:t> – </a:t>
            </a:r>
            <a:r>
              <a:rPr lang="ru-RU" sz="2800" dirty="0" smtClean="0"/>
              <a:t>для </a:t>
            </a:r>
            <a:r>
              <a:rPr lang="ru-RU" sz="2800" dirty="0"/>
              <a:t>ПО</a:t>
            </a:r>
          </a:p>
          <a:p>
            <a:r>
              <a:rPr lang="en-US" sz="2800" b="1" dirty="0"/>
              <a:t>ISO/IEC/ IEEE 29148-2011</a:t>
            </a:r>
            <a:r>
              <a:rPr lang="ru-RU" sz="2800" dirty="0"/>
              <a:t> – </a:t>
            </a:r>
            <a:r>
              <a:rPr lang="ru-RU" sz="2800" dirty="0" smtClean="0"/>
              <a:t>для </a:t>
            </a:r>
            <a:r>
              <a:rPr lang="ru-RU" sz="2800" dirty="0"/>
              <a:t>ПО и </a:t>
            </a:r>
            <a:r>
              <a:rPr lang="ru-RU" sz="2800" dirty="0" smtClean="0"/>
              <a:t>АС</a:t>
            </a:r>
          </a:p>
          <a:p>
            <a:endParaRPr lang="ru-RU" sz="2800" dirty="0" smtClean="0"/>
          </a:p>
          <a:p>
            <a:r>
              <a:rPr lang="ru-RU" sz="2800" b="1" dirty="0"/>
              <a:t>Стандарты Серия ISO 9000 (ISO 9000 - ISO 9004) </a:t>
            </a:r>
            <a:endParaRPr lang="ru-RU" sz="2800" b="1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сформулированы необходимые условия для достижения некоторого минимального уровня организации процесса,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не дается никаких рекомендаций по дальнейшему совершенствованию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42136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99" y="121025"/>
            <a:ext cx="11678985" cy="761291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solidFill>
                  <a:srgbClr val="0000FF"/>
                </a:solidFill>
              </a:rPr>
              <a:t>Стандарты </a:t>
            </a:r>
            <a:r>
              <a:rPr lang="ru-RU" altLang="ru-RU" b="1" dirty="0" smtClean="0">
                <a:solidFill>
                  <a:srgbClr val="0000FF"/>
                </a:solidFill>
              </a:rPr>
              <a:t>в </a:t>
            </a:r>
            <a:r>
              <a:rPr lang="ru-RU" altLang="ru-RU" b="1" dirty="0">
                <a:solidFill>
                  <a:srgbClr val="0000FF"/>
                </a:solidFill>
              </a:rPr>
              <a:t>области программирования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299" y="1385888"/>
            <a:ext cx="11564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SPICE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Capability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возможностей и улучшение процесса создания программного обеспечения)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процессов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возможностей процесса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улучшения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4244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20337" cy="1264863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solidFill>
                  <a:srgbClr val="0000FF"/>
                </a:solidFill>
              </a:rPr>
              <a:t>Стандарты </a:t>
            </a:r>
            <a:r>
              <a:rPr lang="ru-RU" altLang="ru-RU" b="1" dirty="0" smtClean="0">
                <a:solidFill>
                  <a:srgbClr val="0000FF"/>
                </a:solidFill>
              </a:rPr>
              <a:t>в </a:t>
            </a:r>
            <a:r>
              <a:rPr lang="ru-RU" altLang="ru-RU" b="1" dirty="0">
                <a:solidFill>
                  <a:srgbClr val="0000FF"/>
                </a:solidFill>
              </a:rPr>
              <a:t>области </a:t>
            </a:r>
            <a:r>
              <a:rPr lang="ru-RU" altLang="ru-RU" b="1" dirty="0" smtClean="0">
                <a:solidFill>
                  <a:srgbClr val="0000FF"/>
                </a:solidFill>
              </a:rPr>
              <a:t>программирования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299" y="1385888"/>
            <a:ext cx="115644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СММ </a:t>
            </a:r>
            <a:r>
              <a:rPr lang="ru-RU" sz="2800" b="1" dirty="0"/>
              <a:t>– </a:t>
            </a:r>
            <a:r>
              <a:rPr lang="ru-RU" sz="2800" b="1" dirty="0" err="1"/>
              <a:t>Capability</a:t>
            </a:r>
            <a:r>
              <a:rPr lang="ru-RU" sz="2800" b="1" dirty="0"/>
              <a:t> </a:t>
            </a:r>
            <a:r>
              <a:rPr lang="ru-RU" sz="2800" b="1" dirty="0" err="1"/>
              <a:t>Maturity</a:t>
            </a:r>
            <a:r>
              <a:rPr lang="ru-RU" sz="2800" b="1" dirty="0"/>
              <a:t> </a:t>
            </a:r>
            <a:r>
              <a:rPr lang="ru-RU" sz="2800" b="1" dirty="0" err="1"/>
              <a:t>Model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совокупность критериев оценки зрелости организации-разработчика 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рецепты  улучшения существующих процессов 1. Начальный уровень (</a:t>
            </a:r>
            <a:r>
              <a:rPr lang="ru-RU" sz="2800" dirty="0" err="1"/>
              <a:t>initial</a:t>
            </a:r>
            <a:r>
              <a:rPr lang="ru-RU" sz="2800" dirty="0"/>
              <a:t> </a:t>
            </a:r>
            <a:r>
              <a:rPr lang="ru-RU" sz="2800" dirty="0" err="1"/>
              <a:t>level</a:t>
            </a:r>
            <a:r>
              <a:rPr lang="ru-RU" sz="2800" dirty="0"/>
              <a:t>) – основа для сравнения со следующими уровнями 2. Повторяемый уровень (</a:t>
            </a:r>
            <a:r>
              <a:rPr lang="ru-RU" sz="2800" dirty="0" err="1"/>
              <a:t>repeatable</a:t>
            </a:r>
            <a:r>
              <a:rPr lang="ru-RU" sz="2800" dirty="0"/>
              <a:t> </a:t>
            </a:r>
            <a:r>
              <a:rPr lang="ru-RU" sz="2800" dirty="0" err="1"/>
              <a:t>level</a:t>
            </a:r>
            <a:r>
              <a:rPr lang="ru-RU" sz="2800" dirty="0"/>
              <a:t>) –  внедрены технологии управления проектами 3. Определенный уровень (</a:t>
            </a:r>
            <a:r>
              <a:rPr lang="ru-RU" sz="2800" dirty="0" err="1"/>
              <a:t>defined</a:t>
            </a:r>
            <a:r>
              <a:rPr lang="ru-RU" sz="2800" dirty="0"/>
              <a:t> </a:t>
            </a:r>
            <a:r>
              <a:rPr lang="ru-RU" sz="2800" dirty="0" err="1"/>
              <a:t>level</a:t>
            </a:r>
            <a:r>
              <a:rPr lang="ru-RU" sz="2800" dirty="0"/>
              <a:t>) – стандартный процесс создания и сопровождения ПО полностью документирован 4. Управляемый уровень (</a:t>
            </a:r>
            <a:r>
              <a:rPr lang="ru-RU" sz="2800" dirty="0" err="1"/>
              <a:t>managed</a:t>
            </a:r>
            <a:r>
              <a:rPr lang="ru-RU" sz="2800" dirty="0"/>
              <a:t> </a:t>
            </a:r>
            <a:r>
              <a:rPr lang="ru-RU" sz="2800" dirty="0" err="1"/>
              <a:t>level</a:t>
            </a:r>
            <a:r>
              <a:rPr lang="ru-RU" sz="2800" dirty="0"/>
              <a:t>) – установлены показатели качества  на программные продукты, так и на процесс в целом 5. Оптимизирующий уровень (</a:t>
            </a:r>
            <a:r>
              <a:rPr lang="ru-RU" sz="2800" dirty="0" err="1"/>
              <a:t>optimizing</a:t>
            </a:r>
            <a:r>
              <a:rPr lang="ru-RU" sz="2800" dirty="0"/>
              <a:t> </a:t>
            </a:r>
            <a:r>
              <a:rPr lang="ru-RU" sz="2800" dirty="0" err="1"/>
              <a:t>level</a:t>
            </a:r>
            <a:r>
              <a:rPr lang="ru-RU" sz="2800" dirty="0"/>
              <a:t>) –  постоянное улучшение существующих процессов </a:t>
            </a:r>
            <a:endParaRPr lang="ru-RU" sz="2800" dirty="0" smtClean="0"/>
          </a:p>
          <a:p>
            <a:r>
              <a:rPr lang="ru-RU" sz="2800" dirty="0" smtClean="0"/>
              <a:t>10 </a:t>
            </a:r>
            <a:r>
              <a:rPr lang="ru-RU" sz="2800" dirty="0"/>
              <a:t>бальная оценка ключевых областей, 6 баллов приемлемый уровень 70% предприятий 1-2 балла, максимум достигнутый  IBM - 5-6 баллов</a:t>
            </a:r>
          </a:p>
        </p:txBody>
      </p:sp>
    </p:spTree>
    <p:extLst>
      <p:ext uri="{BB962C8B-B14F-4D97-AF65-F5344CB8AC3E}">
        <p14:creationId xmlns:p14="http://schemas.microsoft.com/office/powerpoint/2010/main" val="285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09282"/>
            <a:ext cx="9144000" cy="135815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Виды программной документации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(ГОСТ 19.101-77)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31674"/>
              </p:ext>
            </p:extLst>
          </p:nvPr>
        </p:nvGraphicFramePr>
        <p:xfrm>
          <a:off x="389965" y="885337"/>
          <a:ext cx="11470341" cy="5847259"/>
        </p:xfrm>
        <a:graphic>
          <a:graphicData uri="http://schemas.openxmlformats.org/drawingml/2006/table">
            <a:tbl>
              <a:tblPr/>
              <a:tblGrid>
                <a:gridCol w="4435875"/>
                <a:gridCol w="7034466"/>
              </a:tblGrid>
              <a:tr h="59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436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Спецификация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Состав программы и документации на нее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9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Ведомость держателей подлинников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Перечень предприятий, на которых хранят подлинники программных документов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36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Текст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Запись программы с необходимыми комментариями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55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Описание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о логической структуре и функционировании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программы (ГОСТ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19.402-78, 19.502-78)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9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Программа и методика испытаний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Требования, подлежащие проверке при испытании программы, а также порядок и методы их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контроля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(ГОСТ 15.201-2000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84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Техническое задание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Назначение и область применения программы, технические, технико-экономические и специальные требования, предъявляемые к программе, необходимые стадии и сроки разработки, виды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испытаний (ГОСТ 19.201-78)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922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Пояснительная записка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Схема алгоритма, общее описание алгоритма и (или) функционирования программы, а также обоснование принятых технических и технико-экономических решений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9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Эксплуатационные документы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для обеспечения функционирования и эксплуатации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2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09282"/>
            <a:ext cx="9144000" cy="135815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Виды программной документации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(ГОСТ 19.101-77)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86985"/>
              </p:ext>
            </p:extLst>
          </p:nvPr>
        </p:nvGraphicFramePr>
        <p:xfrm>
          <a:off x="185811" y="1048871"/>
          <a:ext cx="12006189" cy="5737473"/>
        </p:xfrm>
        <a:graphic>
          <a:graphicData uri="http://schemas.openxmlformats.org/drawingml/2006/table">
            <a:tbl>
              <a:tblPr/>
              <a:tblGrid>
                <a:gridCol w="3686655"/>
                <a:gridCol w="8319534"/>
              </a:tblGrid>
              <a:tr h="68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68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Ведомость эксплуатационных документов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Перечень эксплуатационных документов на программу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4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Формуляр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8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системного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393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эксплуатации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8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оператора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обеспечения процедуры общения оператора с вычислительной системой в процессе выполнения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19.505-79)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393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Описание языка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синтаксиса и семантики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языка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8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по техническому обслуживанию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5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09282"/>
            <a:ext cx="9144000" cy="135815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Виды программной документации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(ГОСТ 19.101-77)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89965" y="885337"/>
          <a:ext cx="11470341" cy="6013004"/>
        </p:xfrm>
        <a:graphic>
          <a:graphicData uri="http://schemas.openxmlformats.org/drawingml/2006/table">
            <a:tbl>
              <a:tblPr/>
              <a:tblGrid>
                <a:gridCol w="4435875"/>
                <a:gridCol w="7034466"/>
              </a:tblGrid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Спецификация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Состав программы и документации на нее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Ведомость держателей подлинников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Перечень предприятий, на которых хранят подлинники программных документов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Текст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Запись программы с необходимыми комментариями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Описание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о логической структуре и функционировании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программы (ГОСТ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19.402-78, 19.502-78)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Программа и методика испытаний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Требования, подлежащие проверке при испытании программы, а также порядок и методы их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контроля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(ГОСТ 15.201-2000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11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Техническое задание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Назначение и область применения программы, технические, технико-экономические и специальные требования, предъявляемые к программе, необходимые стадии и сроки разработки, виды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испытаний (ГОСТ 19.201-78)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951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Пояснительная записка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Схема алгоритма, общее описание алгоритма и (или) функционирования программы, а также обоснование принятых технических и технико-экономических решений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Эксплуатационные документы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для обеспечения функционирования и эксплуатации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572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ГОСТы на системы </a:t>
            </a:r>
            <a:r>
              <a:rPr lang="ru-RU" sz="4000" b="1" dirty="0" smtClean="0">
                <a:solidFill>
                  <a:srgbClr val="0000FF"/>
                </a:solidFill>
              </a:rPr>
              <a:t>автоматизации (аппаратно-программные комплексы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69439"/>
            <a:ext cx="11658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/>
              <a:t>ГОСТ 24.602-86</a:t>
            </a:r>
            <a:r>
              <a:rPr lang="ru-RU" sz="2700" dirty="0"/>
              <a:t>. Автоматизированные системы управления. Состав и содержание работ по стадиям создания. (Введён с 01.01.89.–М.: Изд-во стандартов, 1986.–12 с.).</a:t>
            </a:r>
          </a:p>
          <a:p>
            <a:r>
              <a:rPr lang="ru-RU" sz="2700" b="1" dirty="0"/>
              <a:t>ГОСТ 34.601-90</a:t>
            </a:r>
            <a:r>
              <a:rPr lang="ru-RU" sz="2700" dirty="0"/>
              <a:t>. Информационная технология. Комплекс стандартов на автоматизированные системы. Автоматизированные системы. Стадии создания (Введён с 29.12.90, 24.601-86. 24.602-86. 1997 г.).</a:t>
            </a:r>
          </a:p>
          <a:p>
            <a:r>
              <a:rPr lang="ru-RU" sz="2700" b="1" dirty="0"/>
              <a:t>ГОСТ 34.602-89</a:t>
            </a:r>
            <a:r>
              <a:rPr lang="ru-RU" sz="2700" dirty="0"/>
              <a:t>. Комплекс стандартов на автоматизированные системы. Техническое задание на создание автоматизированной системы. </a:t>
            </a:r>
            <a:r>
              <a:rPr lang="ru-RU" sz="2700" dirty="0" err="1"/>
              <a:t>Введ</a:t>
            </a:r>
            <a:r>
              <a:rPr lang="ru-RU" sz="2700" dirty="0"/>
              <a:t>. 01.01.90.</a:t>
            </a:r>
          </a:p>
          <a:p>
            <a:r>
              <a:rPr lang="ru-RU" sz="2700" b="1" dirty="0"/>
              <a:t>ГОСТ 34.603-92</a:t>
            </a:r>
            <a:r>
              <a:rPr lang="ru-RU" sz="2700" dirty="0"/>
              <a:t>. Информационная технология. Виды испытаний автоматизированных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90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644367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цели и планирование работ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764" y="904282"/>
            <a:ext cx="1168717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b="1" dirty="0"/>
              <a:t>Этапы постановки задачи</a:t>
            </a:r>
            <a:r>
              <a:rPr lang="ru-RU" sz="2800" dirty="0"/>
              <a:t>:</a:t>
            </a:r>
          </a:p>
          <a:p>
            <a:pPr marL="457200" indent="-457200">
              <a:buAutoNum type="arabicPeriod"/>
            </a:pPr>
            <a:r>
              <a:rPr lang="ru-RU" sz="2800" dirty="0"/>
              <a:t>Любая техническая или исследовательская задача начинается с технического дискомфорта. Причем, часто этот дискомфорт проявляется в области, находящейся в области, далекой от истинной причины дискомфорта.</a:t>
            </a:r>
          </a:p>
          <a:p>
            <a:pPr marL="457200" indent="-457200">
              <a:buAutoNum type="arabicPeriod"/>
            </a:pPr>
            <a:r>
              <a:rPr lang="ru-RU" sz="2800" dirty="0"/>
              <a:t>Определение темы проекта</a:t>
            </a:r>
            <a:r>
              <a:rPr lang="en-US" sz="2800" dirty="0"/>
              <a:t>/</a:t>
            </a:r>
            <a:r>
              <a:rPr lang="ru-RU" sz="2800" dirty="0"/>
              <a:t>исследования</a:t>
            </a:r>
          </a:p>
          <a:p>
            <a:pPr marL="457200" indent="-457200">
              <a:buAutoNum type="arabicPeriod"/>
            </a:pPr>
            <a:r>
              <a:rPr lang="ru-RU" sz="2800" dirty="0"/>
              <a:t>Определение объекта проектной деятельности (исследования)</a:t>
            </a:r>
          </a:p>
          <a:p>
            <a:pPr marL="457200" indent="-457200">
              <a:buAutoNum type="arabicPeriod"/>
            </a:pPr>
            <a:r>
              <a:rPr lang="ru-RU" sz="2800" dirty="0"/>
              <a:t>Определение цели исследования</a:t>
            </a:r>
          </a:p>
          <a:p>
            <a:pPr marL="457200" indent="-457200">
              <a:buAutoNum type="arabicPeriod"/>
            </a:pPr>
            <a:r>
              <a:rPr lang="ru-RU" sz="2800" dirty="0"/>
              <a:t>Определение текущего положения</a:t>
            </a:r>
          </a:p>
          <a:p>
            <a:pPr marL="457200" indent="-457200">
              <a:buAutoNum type="arabicPeriod"/>
            </a:pPr>
            <a:r>
              <a:rPr lang="ru-RU" sz="2800" dirty="0"/>
              <a:t>Определение задач </a:t>
            </a:r>
            <a:r>
              <a:rPr lang="ru-RU" sz="2800" dirty="0" smtClean="0"/>
              <a:t>проекта</a:t>
            </a:r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 smtClean="0"/>
              <a:t>Составление </a:t>
            </a:r>
            <a:r>
              <a:rPr lang="ru-RU" sz="2800" dirty="0"/>
              <a:t>плана работ</a:t>
            </a:r>
          </a:p>
          <a:p>
            <a:pPr marL="457200" indent="-457200">
              <a:buAutoNum type="arabicPeriod"/>
            </a:pPr>
            <a:r>
              <a:rPr lang="ru-RU" sz="2800" dirty="0"/>
              <a:t>Подбор команды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120" y="21214"/>
            <a:ext cx="5562881" cy="18075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3600" b="1" dirty="0">
                <a:solidFill>
                  <a:srgbClr val="0000FF"/>
                </a:solidFill>
              </a:rPr>
              <a:t>IEEE STD 830-1998 (830-1998 — IEEE Recommended Practice for Software Requirements Specifications):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-72917"/>
            <a:ext cx="119994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ru-RU" b="1" dirty="0"/>
              <a:t>Введение</a:t>
            </a:r>
            <a:r>
              <a:rPr lang="ru-RU" dirty="0"/>
              <a:t>:</a:t>
            </a:r>
          </a:p>
          <a:p>
            <a:pPr indent="363538"/>
            <a:r>
              <a:rPr lang="ru-RU" dirty="0"/>
              <a:t>1. Назначение;</a:t>
            </a:r>
          </a:p>
          <a:p>
            <a:pPr indent="363538"/>
            <a:r>
              <a:rPr lang="ru-RU" dirty="0"/>
              <a:t>2. Область действия;</a:t>
            </a:r>
          </a:p>
          <a:p>
            <a:pPr indent="363538"/>
            <a:r>
              <a:rPr lang="ru-RU" dirty="0"/>
              <a:t>3. Определения, акронимы и сокращения;</a:t>
            </a:r>
          </a:p>
          <a:p>
            <a:pPr indent="363538"/>
            <a:r>
              <a:rPr lang="ru-RU" dirty="0"/>
              <a:t>4. Ссылки;</a:t>
            </a:r>
          </a:p>
          <a:p>
            <a:pPr indent="363538"/>
            <a:r>
              <a:rPr lang="ru-RU" dirty="0"/>
              <a:t>5. Краткий обзор .</a:t>
            </a:r>
          </a:p>
          <a:p>
            <a:r>
              <a:rPr lang="ru-RU" dirty="0"/>
              <a:t>2. </a:t>
            </a:r>
            <a:r>
              <a:rPr lang="ru-RU" b="1" dirty="0"/>
              <a:t>Общее описание</a:t>
            </a:r>
          </a:p>
          <a:p>
            <a:pPr indent="363538"/>
            <a:r>
              <a:rPr lang="ru-RU" dirty="0"/>
              <a:t>1. Взаимодействие продукта (с другими продуктами и компонентами);</a:t>
            </a:r>
          </a:p>
          <a:p>
            <a:pPr indent="363538"/>
            <a:r>
              <a:rPr lang="ru-RU" dirty="0"/>
              <a:t>2. Функции продукта (краткое описание);</a:t>
            </a:r>
          </a:p>
          <a:p>
            <a:pPr indent="363538"/>
            <a:r>
              <a:rPr lang="ru-RU" dirty="0"/>
              <a:t>3. Характеристики пользователя;</a:t>
            </a:r>
          </a:p>
          <a:p>
            <a:pPr indent="363538"/>
            <a:r>
              <a:rPr lang="ru-RU" dirty="0"/>
              <a:t>4. Ограничения;</a:t>
            </a:r>
          </a:p>
          <a:p>
            <a:pPr indent="363538"/>
            <a:r>
              <a:rPr lang="ru-RU" dirty="0"/>
              <a:t>5. Допущения и зависимости.</a:t>
            </a:r>
          </a:p>
          <a:p>
            <a:r>
              <a:rPr lang="ru-RU" dirty="0"/>
              <a:t>3. </a:t>
            </a:r>
            <a:r>
              <a:rPr lang="ru-RU" b="1" dirty="0"/>
              <a:t>Детальные требования</a:t>
            </a:r>
            <a:r>
              <a:rPr lang="ru-RU" dirty="0"/>
              <a:t> (могут быть организованы по разному, например, так):</a:t>
            </a:r>
          </a:p>
          <a:p>
            <a:pPr indent="363538"/>
            <a:r>
              <a:rPr lang="ru-RU" dirty="0"/>
              <a:t>1. Требования к внешним интерфейсам</a:t>
            </a:r>
          </a:p>
          <a:p>
            <a:pPr lvl="1" indent="255588"/>
            <a:r>
              <a:rPr lang="ru-RU" dirty="0"/>
              <a:t>1. Интерфейсы пользователя</a:t>
            </a:r>
          </a:p>
          <a:p>
            <a:pPr lvl="1" indent="255588"/>
            <a:r>
              <a:rPr lang="ru-RU" dirty="0"/>
              <a:t>2. Интерфейсы аппаратного обеспечения</a:t>
            </a:r>
          </a:p>
          <a:p>
            <a:pPr lvl="1" indent="255588"/>
            <a:r>
              <a:rPr lang="ru-RU" dirty="0"/>
              <a:t>3. Интерфейсы программного обеспечения</a:t>
            </a:r>
          </a:p>
          <a:p>
            <a:pPr lvl="1" indent="255588"/>
            <a:r>
              <a:rPr lang="ru-RU" dirty="0"/>
              <a:t>4. Интерфейсы взаимодействия</a:t>
            </a:r>
          </a:p>
          <a:p>
            <a:pPr indent="363538"/>
            <a:r>
              <a:rPr lang="ru-RU" dirty="0"/>
              <a:t>2. Функциональные требования</a:t>
            </a:r>
          </a:p>
          <a:p>
            <a:pPr indent="363538"/>
            <a:r>
              <a:rPr lang="ru-RU" dirty="0"/>
              <a:t>3. Требования к производительности</a:t>
            </a:r>
          </a:p>
          <a:p>
            <a:pPr indent="363538"/>
            <a:r>
              <a:rPr lang="ru-RU" dirty="0"/>
              <a:t>4. Проектные ограничения (и ссылки на стандарты)</a:t>
            </a:r>
          </a:p>
          <a:p>
            <a:pPr indent="363538"/>
            <a:r>
              <a:rPr lang="ru-RU" dirty="0"/>
              <a:t>5. Нефункциональные требования (надежность, доступность, безопасность и пр.)</a:t>
            </a:r>
          </a:p>
          <a:p>
            <a:pPr indent="363538"/>
            <a:r>
              <a:rPr lang="ru-RU" dirty="0"/>
              <a:t>6. Другие требования</a:t>
            </a:r>
          </a:p>
          <a:p>
            <a:r>
              <a:rPr lang="ru-RU" b="1" dirty="0"/>
              <a:t>4. Приложения</a:t>
            </a:r>
            <a:br>
              <a:rPr lang="ru-RU" b="1" dirty="0"/>
            </a:br>
            <a:r>
              <a:rPr lang="ru-RU" b="1" dirty="0"/>
              <a:t>5. Алфавитный указатель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12113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072563" cy="798513"/>
          </a:xfrm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solidFill>
                  <a:srgbClr val="0000FF"/>
                </a:solidFill>
              </a:rPr>
              <a:t>ISO/IEC/ IEEE 29148-2011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842" y="798513"/>
            <a:ext cx="116144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приходит на смену стандартам IEEE 830-1998, IEEE 1233—1998, IEEE 1362- 1998. Стандарт содержит два шаблона спецификации требований: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– определяет технические требования для выбранной системы и удобства взаимодействия предполагаемой системы и человека. Является аналогом ТЗ из ГОСТ 34;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(SRS)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спецификация требований для определенного программного изделия, программы или набора программ (продукт), которые выполняют определенные функции в конкретном окружении. Аналог ТЗ из ГОСТ 19.</a:t>
            </a:r>
          </a:p>
        </p:txBody>
      </p:sp>
    </p:spTree>
    <p:extLst>
      <p:ext uri="{BB962C8B-B14F-4D97-AF65-F5344CB8AC3E}">
        <p14:creationId xmlns:p14="http://schemas.microsoft.com/office/powerpoint/2010/main" val="14807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7148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команды разработчиков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642422"/>
            <a:ext cx="120201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Психологические командные </a:t>
            </a:r>
            <a:r>
              <a:rPr lang="ru-RU" sz="2400" dirty="0" smtClean="0"/>
              <a:t>роли </a:t>
            </a:r>
            <a:r>
              <a:rPr lang="ru-RU" sz="2400" dirty="0"/>
              <a:t>по Роб </a:t>
            </a:r>
            <a:r>
              <a:rPr lang="ru-RU" sz="2400" dirty="0" err="1"/>
              <a:t>Томсет</a:t>
            </a:r>
            <a:r>
              <a:rPr lang="ru-RU" sz="2400" dirty="0"/>
              <a:t> (</a:t>
            </a:r>
            <a:r>
              <a:rPr lang="en-US" sz="2400" dirty="0"/>
              <a:t>Rob </a:t>
            </a:r>
            <a:r>
              <a:rPr lang="en-US" sz="2400" dirty="0" err="1"/>
              <a:t>Thomsett</a:t>
            </a:r>
            <a:r>
              <a:rPr lang="en-US" sz="2400" dirty="0" smtClean="0"/>
              <a:t>)</a:t>
            </a:r>
            <a:r>
              <a:rPr lang="ru-RU" sz="2400" dirty="0" smtClean="0"/>
              <a:t>: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Председатель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Выбирает путь, по которому команда движется вперед общим целям. Организует команду.</a:t>
            </a:r>
            <a:endParaRPr lang="ru-RU" altLang="ru-RU" sz="2000" dirty="0" smtClean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Архитектор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Придает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законченную форму действия! команды. Имеет четкое представление о проблемах и их возможных решениях.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Генератор идей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Предлагает радикально новые идеи и стратегии, новь подходы к решению проблем, с которыми сталкивается группа. </a:t>
            </a:r>
            <a:endParaRPr lang="ru-RU" altLang="ru-RU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Критик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Оценивает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проблемы с прагматической точки зрения. Ищет недостатки, изъяны и недоделки. Компенсирует оптимизм генератора идей.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Исполнитель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Работник, собственно занимающийся написанием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кода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Не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обладает широтой кругозора.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Завершающий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Поддерживает в команде настойчивость в достижении цели. Играет доминирующую роль на завершающих стадиях разработки.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Дипломат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Поддерживает силу духа в участниках проекта. Оказывает им помощь в трудных положениях. Пытается улучшить взаимоотношения в команде.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r>
              <a:rPr lang="ru-RU" alt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Организатор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Обнаруживает и сообщает о новых идеях, разработках и ресурсах. Имеет много друзей и связей в своей организации, с помощью которых можно выпросить или одолжить необходимые ресурсы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4" y="-87311"/>
            <a:ext cx="11510682" cy="1313081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Система контроля версий ПО</a:t>
            </a:r>
            <a:br>
              <a:rPr lang="ru-RU" altLang="ru-RU" sz="4800" b="1" dirty="0" smtClean="0">
                <a:solidFill>
                  <a:srgbClr val="0000FF"/>
                </a:solidFill>
              </a:rPr>
            </a:br>
            <a:r>
              <a:rPr lang="en-US" altLang="ru-RU" sz="4800" b="1" dirty="0">
                <a:solidFill>
                  <a:srgbClr val="0000FF"/>
                </a:solidFill>
              </a:rPr>
              <a:t>(Version Control System, VCS) 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- </a:t>
            </a:r>
            <a:r>
              <a:rPr lang="ru-RU" altLang="ru-RU" sz="4800" b="1" dirty="0" err="1" smtClean="0">
                <a:solidFill>
                  <a:srgbClr val="0000FF"/>
                </a:solidFill>
              </a:rPr>
              <a:t>репозиторий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08836" y="1037376"/>
            <a:ext cx="12072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отслеживает изменения в файлах, предоставляет возможности для создания новых и слияние существующих ветвей проекта, производит контроль доступа пользователей к проекту, позволяет откатывать исправления и определять кто, когда и какие изменения вносил в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(возникла в конце 80-х годов).</a:t>
            </a:r>
            <a:endParaRPr lang="en-US" sz="24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VCS: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Repository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– </a:t>
            </a:r>
            <a:r>
              <a:rPr lang="ru-RU" sz="2400" dirty="0"/>
              <a:t>специальное хранилище файлов и папок проекта, изменения в которых отслеживаются</a:t>
            </a:r>
            <a:r>
              <a:rPr lang="ru-RU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рабочая копия проекта, с которой имеет дело разработчик.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/>
              <a:t> </a:t>
            </a:r>
            <a:r>
              <a:rPr lang="ru-RU" sz="2400" dirty="0" smtClean="0"/>
              <a:t>операция отправки </a:t>
            </a:r>
            <a:r>
              <a:rPr lang="ru-RU" sz="2400" dirty="0"/>
              <a:t>изменений, которые пользователь внес в свою рабочую </a:t>
            </a:r>
            <a:r>
              <a:rPr lang="ru-RU" sz="2400" dirty="0" smtClean="0"/>
              <a:t>копию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/>
              <a:t>актуализацию рабочей копии, в процессе которой к пользователю загружается последняя версия из </a:t>
            </a:r>
            <a:r>
              <a:rPr lang="ru-RU" sz="2400" dirty="0" err="1" smtClean="0"/>
              <a:t>репозитория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Ветвь – отдельная версия программы, отходящая от «ствола» разработки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 request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слияние ветви со «стволом».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4" y="-87311"/>
            <a:ext cx="11510682" cy="1313081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 smtClean="0">
                <a:solidFill>
                  <a:srgbClr val="0000FF"/>
                </a:solidFill>
              </a:rPr>
              <a:t>Распределенные системы контроля версий ПО</a:t>
            </a:r>
            <a:br>
              <a:rPr lang="ru-RU" altLang="ru-RU" b="1" dirty="0" smtClean="0">
                <a:solidFill>
                  <a:srgbClr val="0000FF"/>
                </a:solidFill>
              </a:rPr>
            </a:br>
            <a:r>
              <a:rPr lang="en-US" altLang="ru-RU" b="1" dirty="0">
                <a:solidFill>
                  <a:srgbClr val="0000FF"/>
                </a:solidFill>
              </a:rPr>
              <a:t>(Distributed Version Control System, D</a:t>
            </a:r>
            <a:r>
              <a:rPr lang="en-US" altLang="ru-RU" b="1" dirty="0" smtClean="0">
                <a:solidFill>
                  <a:srgbClr val="0000FF"/>
                </a:solidFill>
              </a:rPr>
              <a:t>VCS)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08836" y="1037376"/>
            <a:ext cx="12072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отслеживает изменения в файлах, предоставляет возможности для создания новых и слияние существующих ветвей проекта, производит контроль доступа пользователей к проекту, позволяет откатывать исправления и определять кто, когда и какие изменения вносил в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(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в конце 80-х годов</a:t>
            </a:r>
            <a:r>
              <a:rPr lang="en-US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VCS</a:t>
            </a:r>
            <a:r>
              <a:rPr lang="en-US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2004 г.).</a:t>
            </a:r>
            <a:endParaRPr lang="en-US" sz="24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VCS: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Repository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– </a:t>
            </a:r>
            <a:r>
              <a:rPr lang="ru-RU" sz="2400" dirty="0"/>
              <a:t>специальное хранилище файлов и папок проекта, изменения в которых отслеживаются</a:t>
            </a:r>
            <a:r>
              <a:rPr lang="ru-RU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рабочая копия проекта, с которой имеет дело разработчик.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/>
              <a:t> </a:t>
            </a:r>
            <a:r>
              <a:rPr lang="ru-RU" sz="2400" dirty="0" smtClean="0"/>
              <a:t>операция отправки </a:t>
            </a:r>
            <a:r>
              <a:rPr lang="ru-RU" sz="2400" dirty="0"/>
              <a:t>изменений, которые пользователь внес в свою рабочую </a:t>
            </a:r>
            <a:r>
              <a:rPr lang="ru-RU" sz="2400" dirty="0" smtClean="0"/>
              <a:t>копию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/>
              <a:t>актуализацию рабочей копии, в процессе которой к пользователю загружается последняя версия из </a:t>
            </a:r>
            <a:r>
              <a:rPr lang="ru-RU" sz="2400" dirty="0" err="1" smtClean="0"/>
              <a:t>репозитория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Ветвь – отдельная версия программы, отходящая от «ствола» разработки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 request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слияние ветви со «стволом».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4" y="-87311"/>
            <a:ext cx="11510682" cy="1313081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Системы контроля версий ПО</a:t>
            </a:r>
            <a:br>
              <a:rPr lang="ru-RU" altLang="ru-RU" sz="4800" b="1" dirty="0" smtClean="0">
                <a:solidFill>
                  <a:srgbClr val="0000FF"/>
                </a:solidFill>
              </a:rPr>
            </a:br>
            <a:r>
              <a:rPr lang="en-US" altLang="ru-RU" sz="4800" b="1" dirty="0">
                <a:solidFill>
                  <a:srgbClr val="0000FF"/>
                </a:solidFill>
              </a:rPr>
              <a:t>(Version Control System, VCS) 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- </a:t>
            </a:r>
            <a:r>
              <a:rPr lang="ru-RU" altLang="ru-RU" sz="4800" b="1" dirty="0" err="1">
                <a:solidFill>
                  <a:srgbClr val="0000FF"/>
                </a:solidFill>
              </a:rPr>
              <a:t>репозитории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Овал 2"/>
          <p:cNvSpPr/>
          <p:nvPr/>
        </p:nvSpPr>
        <p:spPr>
          <a:xfrm>
            <a:off x="1153862" y="3515601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63825" y="3513220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03533" y="3513220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6"/>
            <a:endCxn id="8" idx="2"/>
          </p:cNvCxnSpPr>
          <p:nvPr/>
        </p:nvCxnSpPr>
        <p:spPr>
          <a:xfrm flipV="1">
            <a:off x="1723774" y="3791827"/>
            <a:ext cx="940051" cy="2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>
            <a:off x="3224547" y="3791827"/>
            <a:ext cx="97898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743241" y="3510838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3" idx="2"/>
          </p:cNvCxnSpPr>
          <p:nvPr/>
        </p:nvCxnSpPr>
        <p:spPr>
          <a:xfrm>
            <a:off x="4764255" y="3789445"/>
            <a:ext cx="97898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282949" y="3508456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303963" y="3784681"/>
            <a:ext cx="940051" cy="2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822657" y="3506074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843671" y="3782299"/>
            <a:ext cx="940051" cy="2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362365" y="3503692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9383379" y="3779917"/>
            <a:ext cx="940051" cy="2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194343" y="2304447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8" idx="7"/>
          </p:cNvCxnSpPr>
          <p:nvPr/>
        </p:nvCxnSpPr>
        <p:spPr>
          <a:xfrm flipV="1">
            <a:off x="3150275" y="2580673"/>
            <a:ext cx="1005133" cy="10141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734051" y="2302066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55065" y="2578291"/>
            <a:ext cx="940051" cy="2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313780" y="2299684"/>
            <a:ext cx="569912" cy="55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334794" y="2575909"/>
            <a:ext cx="940051" cy="2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7" idx="1"/>
          </p:cNvCxnSpPr>
          <p:nvPr/>
        </p:nvCxnSpPr>
        <p:spPr>
          <a:xfrm>
            <a:off x="7824829" y="2698607"/>
            <a:ext cx="1081290" cy="88906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4" y="-87311"/>
            <a:ext cx="11510682" cy="1313081"/>
          </a:xfrm>
        </p:spPr>
        <p:txBody>
          <a:bodyPr>
            <a:noAutofit/>
          </a:bodyPr>
          <a:lstStyle/>
          <a:p>
            <a:pPr algn="ctr"/>
            <a:r>
              <a:rPr lang="en-US" altLang="ru-RU" sz="4800" b="1" dirty="0" err="1" smtClean="0">
                <a:solidFill>
                  <a:srgbClr val="0000FF"/>
                </a:solidFill>
              </a:rPr>
              <a:t>Git</a:t>
            </a:r>
            <a:r>
              <a:rPr lang="en-US" altLang="ru-RU" sz="48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и </a:t>
            </a:r>
            <a:r>
              <a:rPr lang="en-US" altLang="ru-RU" sz="4800" b="1" dirty="0" smtClean="0">
                <a:solidFill>
                  <a:srgbClr val="0000FF"/>
                </a:solidFill>
              </a:rPr>
              <a:t>Mercurial – 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две самые распространенные </a:t>
            </a:r>
            <a:r>
              <a:rPr lang="en-US" altLang="ru-RU" sz="4800" b="1" dirty="0">
                <a:solidFill>
                  <a:srgbClr val="0000FF"/>
                </a:solidFill>
              </a:rPr>
              <a:t>DVCS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225770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444444"/>
                </a:solidFill>
                <a:latin typeface="Ubuntu"/>
              </a:rPr>
              <a:t>Mercurial</a:t>
            </a:r>
            <a:r>
              <a:rPr lang="en-US" sz="2400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US" sz="2400" dirty="0" smtClean="0">
                <a:solidFill>
                  <a:srgbClr val="444444"/>
                </a:solidFill>
                <a:latin typeface="Ubuntu"/>
              </a:rPr>
              <a:t>-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это свободную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 </a:t>
            </a:r>
            <a:r>
              <a:rPr lang="ru-RU" sz="2400" i="1" dirty="0" smtClean="0">
                <a:solidFill>
                  <a:srgbClr val="444444"/>
                </a:solidFill>
                <a:latin typeface="Ubuntu"/>
              </a:rPr>
              <a:t>DVCS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. Для 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работы с этой </a:t>
            </a:r>
            <a:r>
              <a:rPr lang="ru-RU" sz="2400" i="1" dirty="0">
                <a:solidFill>
                  <a:srgbClr val="444444"/>
                </a:solidFill>
                <a:latin typeface="Ubuntu"/>
              </a:rPr>
              <a:t>VCS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 используется (как правило) консольная утилита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hg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.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Mercurial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 обладает всеми возможностями системы контроля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версий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: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 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ветвление, слияние, синхронизация с другими </a:t>
            </a:r>
            <a:r>
              <a:rPr lang="ru-RU" sz="2400" dirty="0" err="1">
                <a:solidFill>
                  <a:srgbClr val="444444"/>
                </a:solidFill>
                <a:latin typeface="Ubuntu"/>
              </a:rPr>
              <a:t>репозиториями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.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Данную </a:t>
            </a:r>
            <a:r>
              <a:rPr lang="ru-RU" sz="2400" i="1" dirty="0">
                <a:solidFill>
                  <a:srgbClr val="444444"/>
                </a:solidFill>
                <a:latin typeface="Ubuntu"/>
              </a:rPr>
              <a:t>DVCS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используют такие разработчики как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Mozilla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,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OpenOffice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,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OpenJDK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 и многие другие.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Продукт 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написан на языке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Python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 и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запускается 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на большинстве современных операционных систем (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Windows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,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Mac</a:t>
            </a:r>
            <a:r>
              <a:rPr lang="ru-RU" sz="2400" i="1" dirty="0">
                <a:solidFill>
                  <a:srgbClr val="444444"/>
                </a:solidFill>
                <a:latin typeface="Ubuntu"/>
              </a:rPr>
              <a:t> OS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, </a:t>
            </a:r>
            <a:r>
              <a:rPr lang="ru-RU" sz="2400" i="1" dirty="0" err="1">
                <a:solidFill>
                  <a:srgbClr val="444444"/>
                </a:solidFill>
                <a:latin typeface="Ubuntu"/>
              </a:rPr>
              <a:t>Linux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). Существует </a:t>
            </a:r>
            <a:r>
              <a:rPr lang="ru-RU" sz="2400" dirty="0">
                <a:solidFill>
                  <a:srgbClr val="444444"/>
                </a:solidFill>
                <a:latin typeface="Ubuntu"/>
              </a:rPr>
              <a:t>значительное количество утилит с графическим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интерфейсом.</a:t>
            </a:r>
          </a:p>
          <a:p>
            <a:r>
              <a:rPr lang="en-US" sz="2400" b="1" dirty="0" err="1" smtClean="0">
                <a:solidFill>
                  <a:srgbClr val="444444"/>
                </a:solidFill>
                <a:latin typeface="Ubuntu"/>
              </a:rPr>
              <a:t>Git</a:t>
            </a:r>
            <a:r>
              <a:rPr lang="en-US" sz="2400" dirty="0" smtClean="0">
                <a:solidFill>
                  <a:srgbClr val="444444"/>
                </a:solidFill>
                <a:latin typeface="Ubuntu"/>
              </a:rPr>
              <a:t> –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система </a:t>
            </a:r>
            <a:r>
              <a:rPr lang="ru-RU" sz="2400" dirty="0" err="1" smtClean="0"/>
              <a:t>разработанна</a:t>
            </a:r>
            <a:r>
              <a:rPr lang="ru-RU" sz="2400" dirty="0" smtClean="0"/>
              <a:t> </a:t>
            </a:r>
            <a:r>
              <a:rPr lang="ru-RU" sz="2400" dirty="0" err="1"/>
              <a:t>Линусом</a:t>
            </a:r>
            <a:r>
              <a:rPr lang="ru-RU" sz="2400" dirty="0"/>
              <a:t> </a:t>
            </a:r>
            <a:r>
              <a:rPr lang="ru-RU" sz="2400" dirty="0" err="1"/>
              <a:t>Торвальдсем</a:t>
            </a:r>
            <a:r>
              <a:rPr lang="ru-RU" sz="2400" dirty="0"/>
              <a:t> для работы над ядром операционной системы </a:t>
            </a:r>
            <a:r>
              <a:rPr lang="ru-RU" sz="2400" i="1" dirty="0" err="1"/>
              <a:t>Linux</a:t>
            </a:r>
            <a:r>
              <a:rPr lang="ru-RU" sz="2400" dirty="0"/>
              <a:t>. </a:t>
            </a:r>
            <a:r>
              <a:rPr lang="ru-RU" sz="2400" i="1" dirty="0">
                <a:solidFill>
                  <a:srgbClr val="444444"/>
                </a:solidFill>
                <a:latin typeface="Ubuntu"/>
              </a:rPr>
              <a:t> DVCS</a:t>
            </a:r>
            <a:r>
              <a:rPr lang="ru-RU" sz="2400" dirty="0" smtClean="0"/>
              <a:t> использовалась для проектов </a:t>
            </a:r>
            <a:r>
              <a:rPr lang="ru-RU" sz="2400" dirty="0" err="1"/>
              <a:t>дро</a:t>
            </a:r>
            <a:r>
              <a:rPr lang="ru-RU" sz="2400" dirty="0"/>
              <a:t> </a:t>
            </a:r>
            <a:r>
              <a:rPr lang="en-US" sz="2400" i="1" dirty="0"/>
              <a:t>Linux</a:t>
            </a:r>
            <a:r>
              <a:rPr lang="en-US" sz="2400" dirty="0"/>
              <a:t>, </a:t>
            </a:r>
            <a:r>
              <a:rPr lang="en-US" sz="2400" i="1" dirty="0" err="1"/>
              <a:t>Qt</a:t>
            </a:r>
            <a:r>
              <a:rPr lang="en-US" sz="2400" dirty="0"/>
              <a:t>, </a:t>
            </a:r>
            <a:r>
              <a:rPr lang="en-US" sz="2400" i="1" dirty="0" smtClean="0"/>
              <a:t>Android</a:t>
            </a:r>
            <a:r>
              <a:rPr lang="ru-RU" sz="2400" i="1" dirty="0" smtClean="0"/>
              <a:t>.</a:t>
            </a:r>
            <a:r>
              <a:rPr lang="ru-RU" sz="2400" dirty="0"/>
              <a:t> Д</a:t>
            </a:r>
            <a:r>
              <a:rPr lang="ru-RU" sz="2400" dirty="0" smtClean="0"/>
              <a:t>оступен </a:t>
            </a:r>
            <a:r>
              <a:rPr lang="ru-RU" sz="2400" dirty="0"/>
              <a:t>практически на всех операционных системах. </a:t>
            </a:r>
            <a:r>
              <a:rPr lang="en-US" sz="2400" dirty="0" err="1" smtClean="0"/>
              <a:t>Git</a:t>
            </a:r>
            <a:r>
              <a:rPr lang="ru-RU" sz="2400" dirty="0" smtClean="0"/>
              <a:t> является лидером рынка </a:t>
            </a:r>
            <a:r>
              <a:rPr lang="ru-RU" sz="2400" i="1" dirty="0">
                <a:solidFill>
                  <a:srgbClr val="444444"/>
                </a:solidFill>
                <a:latin typeface="Ubuntu"/>
              </a:rPr>
              <a:t>DVCS </a:t>
            </a:r>
            <a:r>
              <a:rPr lang="ru-RU" sz="2400" dirty="0" smtClean="0">
                <a:solidFill>
                  <a:srgbClr val="444444"/>
                </a:solidFill>
                <a:latin typeface="Ubuntu"/>
              </a:rPr>
              <a:t>благодаря следующим преимуществам: </a:t>
            </a:r>
            <a:r>
              <a:rPr lang="ru-RU" sz="2400" dirty="0"/>
              <a:t>высокая скорость работы, возможность интеграции с другими </a:t>
            </a:r>
            <a:r>
              <a:rPr lang="ru-RU" sz="2400" i="1" dirty="0"/>
              <a:t>VCS</a:t>
            </a:r>
            <a:r>
              <a:rPr lang="ru-RU" sz="2400" dirty="0"/>
              <a:t>, удобный </a:t>
            </a:r>
            <a:r>
              <a:rPr lang="ru-RU" sz="2400" dirty="0" smtClean="0"/>
              <a:t>интерфейс, а также большое сообщество, пользующееся данным программным продуктом.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98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0"/>
            <a:ext cx="11510682" cy="58261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err="1" smtClean="0">
                <a:solidFill>
                  <a:srgbClr val="0000FF"/>
                </a:solidFill>
              </a:rPr>
              <a:t>Рефакторинг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582613"/>
            <a:ext cx="11781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>
              <a:tabLst>
                <a:tab pos="352425" algn="l"/>
              </a:tabLst>
            </a:pPr>
            <a:r>
              <a:rPr lang="ru-RU" sz="2400" b="1" dirty="0" err="1" smtClean="0"/>
              <a:t>Рефакторинг</a:t>
            </a:r>
            <a:r>
              <a:rPr lang="ru-RU" sz="2400" b="1" dirty="0" smtClean="0"/>
              <a:t> </a:t>
            </a:r>
            <a:r>
              <a:rPr lang="ru-RU" sz="2400" dirty="0" smtClean="0"/>
              <a:t>–процесс </a:t>
            </a:r>
            <a:r>
              <a:rPr lang="ru-RU" sz="2400" dirty="0"/>
              <a:t>такого изменения программной системы, при котором не меняется внешнее поведение кода, но улучшается его внутренняя структура. </a:t>
            </a:r>
            <a:r>
              <a:rPr lang="ru-RU" sz="2400" dirty="0" err="1" smtClean="0"/>
              <a:t>Рефакторинг</a:t>
            </a:r>
            <a:r>
              <a:rPr lang="ru-RU" sz="2400" dirty="0" smtClean="0"/>
              <a:t> впервые появился в сообществе </a:t>
            </a:r>
            <a:r>
              <a:rPr lang="en-US" sz="2400" dirty="0" err="1" smtClean="0"/>
              <a:t>Smalltolk</a:t>
            </a:r>
            <a:r>
              <a:rPr lang="en-US" sz="2400" dirty="0" smtClean="0"/>
              <a:t>, </a:t>
            </a:r>
            <a:r>
              <a:rPr lang="ru-RU" sz="2400" dirty="0" smtClean="0"/>
              <a:t>и затем постоянно преследуется проекты на базе ООП.</a:t>
            </a:r>
          </a:p>
          <a:p>
            <a:pPr indent="352425">
              <a:tabLst>
                <a:tab pos="352425" algn="l"/>
              </a:tabLst>
            </a:pPr>
            <a:r>
              <a:rPr lang="ru-RU" sz="2400" b="1" dirty="0" smtClean="0"/>
              <a:t>Причины</a:t>
            </a:r>
            <a:r>
              <a:rPr lang="ru-RU" sz="2400" dirty="0" smtClean="0"/>
              <a:t> </a:t>
            </a:r>
            <a:r>
              <a:rPr lang="ru-RU" sz="2400" dirty="0"/>
              <a:t>возникновения необходимости </a:t>
            </a:r>
            <a:r>
              <a:rPr lang="ru-RU" sz="2400" dirty="0" err="1"/>
              <a:t>рефакторинга</a:t>
            </a:r>
            <a:r>
              <a:rPr lang="ru-RU" sz="2400" dirty="0"/>
              <a:t> 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/>
              <a:t>– неясность требований к программе в самом начале ее разработки</a:t>
            </a:r>
            <a:r>
              <a:rPr lang="ru-RU" sz="2400" dirty="0" smtClean="0"/>
              <a:t>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Неграмотная организация работы.</a:t>
            </a:r>
            <a:endParaRPr lang="ru-RU" sz="2400" dirty="0"/>
          </a:p>
          <a:p>
            <a:pPr indent="352425">
              <a:tabLst>
                <a:tab pos="352425" algn="l"/>
              </a:tabLst>
            </a:pPr>
            <a:endParaRPr lang="ru-RU" sz="2400" dirty="0" smtClean="0"/>
          </a:p>
          <a:p>
            <a:pPr indent="352425">
              <a:tabLst>
                <a:tab pos="352425" algn="l"/>
              </a:tabLst>
            </a:pPr>
            <a:r>
              <a:rPr lang="ru-RU" sz="2400" b="1" dirty="0" smtClean="0"/>
              <a:t>Виды </a:t>
            </a:r>
            <a:r>
              <a:rPr lang="ru-RU" sz="2400" b="1" dirty="0" err="1" smtClean="0"/>
              <a:t>рефакторинга</a:t>
            </a:r>
            <a:r>
              <a:rPr lang="ru-RU" sz="2400" dirty="0" smtClean="0"/>
              <a:t>: частичный, полный.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Рекомендации: 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частичный </a:t>
            </a:r>
            <a:r>
              <a:rPr lang="ru-RU" sz="2400" dirty="0" err="1" smtClean="0"/>
              <a:t>рефакторинг</a:t>
            </a:r>
            <a:r>
              <a:rPr lang="ru-RU" sz="2400" dirty="0" smtClean="0"/>
              <a:t> следует делать осторожно, по этапам, чтобы не «сломать» программу.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Сначала произведите </a:t>
            </a:r>
            <a:r>
              <a:rPr lang="ru-RU" sz="2400" dirty="0" err="1" smtClean="0"/>
              <a:t>рефакторинг</a:t>
            </a:r>
            <a:r>
              <a:rPr lang="ru-RU" sz="2400" dirty="0" smtClean="0"/>
              <a:t>, и лишь затем улучшайте функциональность программы.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Необходимо иметь надежный набор тестов к программе.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9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0"/>
            <a:ext cx="11510682" cy="58261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err="1" smtClean="0">
                <a:solidFill>
                  <a:srgbClr val="0000FF"/>
                </a:solidFill>
              </a:rPr>
              <a:t>Рефакторинг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582613"/>
            <a:ext cx="11781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>
              <a:tabLst>
                <a:tab pos="352425" algn="l"/>
              </a:tabLst>
            </a:pPr>
            <a:r>
              <a:rPr lang="ru-RU" sz="2400" b="1" dirty="0" err="1" smtClean="0"/>
              <a:t>Рефакторинг</a:t>
            </a:r>
            <a:r>
              <a:rPr lang="ru-RU" sz="2400" b="1" dirty="0" smtClean="0"/>
              <a:t> необходим</a:t>
            </a:r>
            <a:r>
              <a:rPr lang="ru-RU" sz="2400" dirty="0" smtClean="0"/>
              <a:t> если: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Трудная для чтения программа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В логике программы есть дублирование.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Программе требуются дополнительные функции, для чего будет необходимо изменить основной код программы.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Слишком много ошибок в программе, которые трудно исправить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В программе сложная логика условных операторов</a:t>
            </a:r>
          </a:p>
          <a:p>
            <a:pPr>
              <a:tabLst>
                <a:tab pos="352425" algn="l"/>
              </a:tabLst>
            </a:pPr>
            <a:r>
              <a:rPr lang="ru-RU" sz="2400" dirty="0" smtClean="0"/>
              <a:t>     - Расширение функциональности программы идет очень сложно (требуется перепрограммирование других модулей программы)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6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0"/>
            <a:ext cx="11510682" cy="58261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err="1" smtClean="0">
                <a:solidFill>
                  <a:srgbClr val="0000FF"/>
                </a:solidFill>
              </a:rPr>
              <a:t>Рефакторинг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>
              <a:tabLst>
                <a:tab pos="352425" algn="l"/>
              </a:tabLst>
            </a:pPr>
            <a:r>
              <a:rPr lang="ru-RU" sz="2400" b="1" dirty="0" smtClean="0"/>
              <a:t>Приемы </a:t>
            </a:r>
            <a:r>
              <a:rPr lang="ru-RU" sz="2400" b="1" dirty="0" err="1" smtClean="0"/>
              <a:t>рефакторинга</a:t>
            </a:r>
            <a:r>
              <a:rPr lang="ru-RU" sz="2400" b="1" dirty="0" smtClean="0"/>
              <a:t>: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Выделение части кода в процедуру или метод </a:t>
            </a:r>
            <a:r>
              <a:rPr lang="en-US" sz="2400" dirty="0"/>
              <a:t> (Extract Method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Перенесение поля или метода из одного класса в другой.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Выделение нового класса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Выделение интерфейса </a:t>
            </a:r>
            <a:r>
              <a:rPr lang="en-US" sz="2400" dirty="0"/>
              <a:t> (Extract Interface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Замена большого числа условных операторов регистром флагов.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Замена множества переменных, на массив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Выделение отдельной переменной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Введение </a:t>
            </a:r>
            <a:r>
              <a:rPr lang="ru-RU" sz="2400" dirty="0"/>
              <a:t>параметра (</a:t>
            </a:r>
            <a:r>
              <a:rPr lang="en-US" sz="2400" dirty="0"/>
              <a:t>Introduce Parameter</a:t>
            </a:r>
            <a:r>
              <a:rPr lang="en-US" sz="2400" dirty="0" smtClean="0"/>
              <a:t>);</a:t>
            </a:r>
            <a:endParaRPr lang="ru-RU" sz="2400" dirty="0" smtClean="0"/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Подъём </a:t>
            </a:r>
            <a:r>
              <a:rPr lang="ru-RU" sz="2400" dirty="0"/>
              <a:t>поля/метода (</a:t>
            </a:r>
            <a:r>
              <a:rPr lang="en-US" sz="2400" dirty="0"/>
              <a:t>Pull Up</a:t>
            </a:r>
            <a:r>
              <a:rPr lang="en-US" sz="2400" dirty="0" smtClean="0"/>
              <a:t>);</a:t>
            </a:r>
            <a:endParaRPr lang="ru-RU" sz="2400" dirty="0" smtClean="0"/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Спуск </a:t>
            </a:r>
            <a:r>
              <a:rPr lang="ru-RU" sz="2400" dirty="0"/>
              <a:t>поля/метода (</a:t>
            </a:r>
            <a:r>
              <a:rPr lang="en-US" sz="2400" dirty="0"/>
              <a:t>Push Down);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12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416" y="1"/>
            <a:ext cx="11699084" cy="700087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правильности постановки задачи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2416" y="700088"/>
            <a:ext cx="1158716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3000" dirty="0"/>
              <a:t>Задача – это конкретизация цели. Хорошо поставленная задача должна соответствовать следующим критериям:</a:t>
            </a:r>
          </a:p>
          <a:p>
            <a:pPr indent="0"/>
            <a:r>
              <a:rPr lang="ru-RU" sz="3000" dirty="0"/>
              <a:t>- в формулировке должна быть конкретика достижения результата;</a:t>
            </a:r>
          </a:p>
          <a:p>
            <a:pPr indent="0"/>
            <a:r>
              <a:rPr lang="ru-RU" sz="3000" dirty="0"/>
              <a:t>- чисто качественные формулировки не рассматриваются, только обозначенные количественные данные считаются задачными;</a:t>
            </a:r>
          </a:p>
          <a:p>
            <a:pPr indent="0"/>
            <a:r>
              <a:rPr lang="ru-RU" sz="3000" dirty="0"/>
              <a:t>- с точки зрения формулировки, задача – это точка в будущем, адекватная в понимании «достигнуто – не достигнуто»;</a:t>
            </a:r>
          </a:p>
          <a:p>
            <a:pPr marL="342900" indent="-342900">
              <a:buFontTx/>
              <a:buChar char="-"/>
            </a:pPr>
            <a:r>
              <a:rPr lang="ru-RU" sz="3000" dirty="0"/>
              <a:t>это некий «черный ящик» – не существенно, что там внутри.</a:t>
            </a:r>
          </a:p>
          <a:p>
            <a:pPr marL="342900" indent="-342900">
              <a:buFontTx/>
              <a:buChar char="-"/>
            </a:pPr>
            <a:r>
              <a:rPr lang="ru-RU" sz="3000" b="1" dirty="0"/>
              <a:t>в постановке задачи не должен быть указан способ решения этой задачи!!!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0"/>
            <a:ext cx="11510682" cy="58261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err="1" smtClean="0">
                <a:solidFill>
                  <a:srgbClr val="0000FF"/>
                </a:solidFill>
              </a:rPr>
              <a:t>Рефакторинг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>
              <a:tabLst>
                <a:tab pos="352425" algn="l"/>
              </a:tabLst>
            </a:pPr>
            <a:r>
              <a:rPr lang="ru-RU" sz="2400" b="1" dirty="0" err="1" smtClean="0"/>
              <a:t>Рефакторинг</a:t>
            </a:r>
            <a:r>
              <a:rPr lang="ru-RU" sz="2400" b="1" dirty="0" smtClean="0"/>
              <a:t> </a:t>
            </a:r>
            <a:r>
              <a:rPr lang="ru-RU" sz="2400" dirty="0" smtClean="0"/>
              <a:t>–процесс </a:t>
            </a:r>
            <a:r>
              <a:rPr lang="ru-RU" sz="2400" dirty="0"/>
              <a:t>такого изменения программной системы, при котором не меняется внешнее поведение кода, но улучшается его внутренняя структура. </a:t>
            </a:r>
            <a:endParaRPr lang="ru-RU" sz="2400" dirty="0" smtClean="0"/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Причина возникновения необходимости </a:t>
            </a:r>
            <a:r>
              <a:rPr lang="ru-RU" sz="2400" dirty="0" err="1" smtClean="0"/>
              <a:t>рефакторинга</a:t>
            </a:r>
            <a:r>
              <a:rPr lang="ru-RU" sz="2400" dirty="0" smtClean="0"/>
              <a:t> 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– неясность требований к программе в самом начале ее разработки.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Трудная для чтения программа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В логике программы есть дублирование.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Программе требуются дополнительные функции, для чего будет необходимо изменить основной код программы.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- В программе сложная логика условных операторов</a:t>
            </a:r>
          </a:p>
          <a:p>
            <a:pPr indent="352425">
              <a:tabLst>
                <a:tab pos="352425" algn="l"/>
              </a:tabLst>
            </a:pPr>
            <a:r>
              <a:rPr lang="ru-RU" sz="2400" b="1" dirty="0" smtClean="0"/>
              <a:t>Виды </a:t>
            </a:r>
            <a:r>
              <a:rPr lang="ru-RU" sz="2400" b="1" dirty="0" err="1" smtClean="0"/>
              <a:t>рефакторинга</a:t>
            </a:r>
            <a:r>
              <a:rPr lang="ru-RU" sz="2400" dirty="0" smtClean="0"/>
              <a:t>: частичный, полный.</a:t>
            </a:r>
          </a:p>
          <a:p>
            <a:pPr indent="352425">
              <a:tabLst>
                <a:tab pos="352425" algn="l"/>
              </a:tabLst>
            </a:pPr>
            <a:r>
              <a:rPr lang="ru-RU" sz="2400" dirty="0" smtClean="0"/>
              <a:t>Рекомендации: 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частичный </a:t>
            </a:r>
            <a:r>
              <a:rPr lang="ru-RU" sz="2400" dirty="0" err="1" smtClean="0"/>
              <a:t>рефакторинг</a:t>
            </a:r>
            <a:r>
              <a:rPr lang="ru-RU" sz="2400" dirty="0" smtClean="0"/>
              <a:t> следует делать осторожно, по этапам, чтобы не «сломать» программу.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Сначала произведите </a:t>
            </a:r>
            <a:r>
              <a:rPr lang="ru-RU" sz="2400" dirty="0" err="1" smtClean="0"/>
              <a:t>рефакторинг</a:t>
            </a:r>
            <a:r>
              <a:rPr lang="ru-RU" sz="2400" dirty="0" smtClean="0"/>
              <a:t>, и лишь затем улучшайте функциональность программы.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r>
              <a:rPr lang="ru-RU" sz="2400" dirty="0" smtClean="0"/>
              <a:t>Необходимо иметь надежный набор тестов к программе.</a:t>
            </a:r>
          </a:p>
          <a:p>
            <a:pPr marL="342900" indent="-342900">
              <a:buFontTx/>
              <a:buChar char="-"/>
              <a:tabLst>
                <a:tab pos="352425" algn="l"/>
              </a:tabLs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98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37409"/>
            <a:ext cx="11510682" cy="110559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разработки ПО</a:t>
            </a:r>
            <a:b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Текстовые редакторы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71871" y="1527351"/>
            <a:ext cx="120201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Vim</a:t>
            </a:r>
            <a:r>
              <a:rPr lang="ru-RU" sz="2400" dirty="0" smtClean="0"/>
              <a:t> – классический редактор для </a:t>
            </a:r>
            <a:r>
              <a:rPr lang="en-US" sz="2400" dirty="0" err="1" smtClean="0"/>
              <a:t>Linix</a:t>
            </a:r>
            <a:r>
              <a:rPr lang="en-US" sz="2400" dirty="0" smtClean="0"/>
              <a:t> (</a:t>
            </a:r>
            <a:r>
              <a:rPr lang="ru-RU" sz="2400" dirty="0" smtClean="0"/>
              <a:t>развитие ректора </a:t>
            </a:r>
            <a:r>
              <a:rPr lang="en-US" sz="2400" dirty="0" smtClean="0"/>
              <a:t>vi).</a:t>
            </a:r>
            <a:r>
              <a:rPr lang="ru-RU" sz="2400" dirty="0" smtClean="0"/>
              <a:t> Отличается наличие двух режимов: командный и текстовый.</a:t>
            </a:r>
            <a:endParaRPr lang="en-US" sz="2400" dirty="0" smtClean="0"/>
          </a:p>
          <a:p>
            <a:r>
              <a:rPr lang="en-US" sz="2400" b="1" dirty="0" err="1" smtClean="0"/>
              <a:t>NotePad</a:t>
            </a:r>
            <a:r>
              <a:rPr lang="en-US" sz="2400" b="1" dirty="0" smtClean="0"/>
              <a:t>++ </a:t>
            </a:r>
            <a:r>
              <a:rPr lang="en-US" sz="2400" dirty="0" smtClean="0"/>
              <a:t>- </a:t>
            </a:r>
            <a:r>
              <a:rPr lang="ru-RU" sz="2400" dirty="0" smtClean="0"/>
              <a:t>простой и удобный текстовый редактор, обеспечивающий подсветку синтаксиса </a:t>
            </a:r>
            <a:r>
              <a:rPr lang="ru-RU" sz="2400" dirty="0" err="1" smtClean="0"/>
              <a:t>различнхы</a:t>
            </a:r>
            <a:r>
              <a:rPr lang="ru-RU" sz="2400" dirty="0" smtClean="0"/>
              <a:t> языков </a:t>
            </a:r>
            <a:r>
              <a:rPr lang="ru-RU" sz="2400" dirty="0" err="1" smtClean="0"/>
              <a:t>прогаммирования</a:t>
            </a:r>
            <a:r>
              <a:rPr lang="ru-RU" sz="2400" dirty="0" smtClean="0"/>
              <a:t>.</a:t>
            </a:r>
          </a:p>
          <a:p>
            <a:r>
              <a:rPr lang="en-US" sz="2400" b="1" dirty="0"/>
              <a:t>Sublime </a:t>
            </a:r>
            <a:r>
              <a:rPr lang="en-US" sz="2400" b="1" dirty="0" smtClean="0"/>
              <a:t>Text</a:t>
            </a:r>
            <a:r>
              <a:rPr lang="ru-RU" sz="2400" dirty="0" smtClean="0"/>
              <a:t> – достаточно быстрый текстовый редактор.</a:t>
            </a:r>
          </a:p>
          <a:p>
            <a:r>
              <a:rPr lang="ru-RU" sz="2400" dirty="0" smtClean="0"/>
              <a:t>- </a:t>
            </a:r>
            <a:r>
              <a:rPr lang="en-US" sz="2400" b="1" dirty="0" smtClean="0"/>
              <a:t>Atom</a:t>
            </a:r>
            <a:r>
              <a:rPr lang="ru-RU" sz="2400" dirty="0" smtClean="0"/>
              <a:t> (</a:t>
            </a:r>
            <a:r>
              <a:rPr lang="en-US" sz="2400" dirty="0" err="1" smtClean="0"/>
              <a:t>Githab</a:t>
            </a:r>
            <a:r>
              <a:rPr lang="ru-RU" sz="2400" dirty="0" smtClean="0"/>
              <a:t>)</a:t>
            </a:r>
            <a:r>
              <a:rPr lang="en-US" sz="2400" dirty="0" smtClean="0"/>
              <a:t>  - </a:t>
            </a:r>
            <a:r>
              <a:rPr lang="ru-RU" sz="2400" dirty="0" smtClean="0"/>
              <a:t>мощный редактор на основе браузера </a:t>
            </a:r>
            <a:r>
              <a:rPr lang="en-US" sz="2400" dirty="0" smtClean="0"/>
              <a:t>Chromium</a:t>
            </a:r>
            <a:r>
              <a:rPr lang="ru-RU" sz="2400" dirty="0"/>
              <a:t>. </a:t>
            </a:r>
            <a:r>
              <a:rPr lang="ru-RU" sz="2400" dirty="0" smtClean="0"/>
              <a:t>Интерфейс </a:t>
            </a:r>
            <a:r>
              <a:rPr lang="ru-RU" sz="2400" dirty="0"/>
              <a:t>редактора является HTML-страницей со вполне обычной </a:t>
            </a:r>
            <a:r>
              <a:rPr lang="ru-RU" sz="2400" dirty="0" smtClean="0"/>
              <a:t>разметкой</a:t>
            </a:r>
            <a:r>
              <a:rPr lang="ru-RU" sz="2400" dirty="0"/>
              <a:t>. </a:t>
            </a:r>
            <a:r>
              <a:rPr lang="ru-RU" sz="2400" dirty="0" err="1" smtClean="0"/>
              <a:t>Atom</a:t>
            </a:r>
            <a:r>
              <a:rPr lang="ru-RU" sz="2400" dirty="0"/>
              <a:t> </a:t>
            </a:r>
            <a:r>
              <a:rPr lang="ru-RU" sz="2400" dirty="0" smtClean="0"/>
              <a:t>написан </a:t>
            </a:r>
            <a:r>
              <a:rPr lang="ru-RU" sz="2400" dirty="0"/>
              <a:t>с использованием максимального количества открытых модулей (больше пятидесяти). </a:t>
            </a:r>
            <a:r>
              <a:rPr lang="ru-RU" sz="2400" dirty="0" err="1" smtClean="0"/>
              <a:t>Существуетболее</a:t>
            </a:r>
            <a:r>
              <a:rPr lang="ru-RU" sz="2400" dirty="0" smtClean="0"/>
              <a:t> </a:t>
            </a:r>
            <a:r>
              <a:rPr lang="ru-RU" sz="2400" dirty="0"/>
              <a:t>чем 70 тысяч </a:t>
            </a:r>
            <a:r>
              <a:rPr lang="ru-RU" sz="2400" dirty="0" smtClean="0"/>
              <a:t>пакетов, которые можно установить, также имеется возможность написать </a:t>
            </a:r>
            <a:r>
              <a:rPr lang="ru-RU" sz="2400" dirty="0"/>
              <a:t>свой </a:t>
            </a:r>
            <a:r>
              <a:rPr lang="ru-RU" sz="2400" dirty="0" smtClean="0"/>
              <a:t>плагин. Отрицательная черта – медленная работа, т.к. каждый файл открывается в отдельной странице «браузера».</a:t>
            </a:r>
          </a:p>
          <a:p>
            <a:r>
              <a:rPr lang="ru-RU" sz="2400" dirty="0" smtClean="0"/>
              <a:t>- </a:t>
            </a:r>
            <a:r>
              <a:rPr lang="en-US" sz="2400" b="1" dirty="0"/>
              <a:t>Light </a:t>
            </a:r>
            <a:r>
              <a:rPr lang="en-US" sz="2400" b="1" dirty="0" smtClean="0"/>
              <a:t>Table</a:t>
            </a:r>
            <a:r>
              <a:rPr lang="ru-RU" sz="2400" dirty="0" smtClean="0"/>
              <a:t> дает возможность работать с документацией по ходу создания программы. </a:t>
            </a:r>
            <a:r>
              <a:rPr lang="ru-RU" sz="2400" dirty="0"/>
              <a:t> мгновенное выполнение функций по ходу написания </a:t>
            </a:r>
            <a:r>
              <a:rPr lang="ru-RU" sz="2400" dirty="0" smtClean="0"/>
              <a:t>кода.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1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00FF"/>
                </a:solidFill>
              </a:rPr>
              <a:t>Интегральная среда разработки (ИСР, </a:t>
            </a:r>
            <a:r>
              <a:rPr lang="en-US" altLang="ru-RU" sz="4800" b="1" dirty="0" smtClean="0">
                <a:solidFill>
                  <a:srgbClr val="0000FF"/>
                </a:solidFill>
              </a:rPr>
              <a:t>IDE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)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IDE - комплекс программных средств, используемый программистами для разработки программного обеспечения (ПО).</a:t>
            </a:r>
          </a:p>
          <a:p>
            <a:endParaRPr lang="ru-RU" sz="2400" dirty="0"/>
          </a:p>
          <a:p>
            <a:r>
              <a:rPr lang="ru-RU" sz="2400" dirty="0"/>
              <a:t>Среда разработки включает в себя:</a:t>
            </a:r>
          </a:p>
          <a:p>
            <a:r>
              <a:rPr lang="ru-RU" sz="2400" dirty="0"/>
              <a:t>- текстовый редактор,</a:t>
            </a:r>
          </a:p>
          <a:p>
            <a:r>
              <a:rPr lang="ru-RU" sz="2400" dirty="0"/>
              <a:t>- компилятор и/или интерпретатор,</a:t>
            </a:r>
          </a:p>
          <a:p>
            <a:r>
              <a:rPr lang="ru-RU" sz="2400" dirty="0"/>
              <a:t>- средства автоматизации сборки,</a:t>
            </a:r>
          </a:p>
          <a:p>
            <a:r>
              <a:rPr lang="ru-RU" sz="2400" dirty="0"/>
              <a:t>- отладчик.</a:t>
            </a:r>
          </a:p>
          <a:p>
            <a:r>
              <a:rPr lang="ru-RU" sz="2400" dirty="0"/>
              <a:t>Опционально:</a:t>
            </a:r>
          </a:p>
          <a:p>
            <a:r>
              <a:rPr lang="ru-RU" sz="2400" dirty="0"/>
              <a:t>для интеграции с системами управления версиями </a:t>
            </a:r>
          </a:p>
          <a:p>
            <a:r>
              <a:rPr lang="ru-RU" sz="2400" dirty="0"/>
              <a:t>инструменты для упрощения конструирования графического интерфейса пользователя</a:t>
            </a:r>
          </a:p>
          <a:p>
            <a:r>
              <a:rPr lang="ru-RU" sz="2400" dirty="0"/>
              <a:t>браузер классов, инспектор объектов и диаграмму иерархии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4266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Самые популярные </a:t>
            </a:r>
            <a:r>
              <a:rPr lang="en-US" altLang="ru-RU" sz="4800" b="1" dirty="0" smtClean="0">
                <a:solidFill>
                  <a:srgbClr val="0000FF"/>
                </a:solidFill>
              </a:rPr>
              <a:t>IDE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языка </a:t>
            </a:r>
            <a:r>
              <a:rPr lang="en-US" sz="2400" dirty="0" smtClean="0"/>
              <a:t>C++:</a:t>
            </a:r>
          </a:p>
          <a:p>
            <a:endParaRPr lang="en-US" sz="2400" dirty="0" smtClean="0"/>
          </a:p>
          <a:p>
            <a:r>
              <a:rPr lang="en-US" sz="2400" dirty="0" smtClean="0"/>
              <a:t>Visual Studio (Microsoft)</a:t>
            </a:r>
            <a:r>
              <a:rPr lang="ru-RU" sz="2400" dirty="0" smtClean="0"/>
              <a:t> Бесплатно для студентов, поддержка множества языков, множество настроек, однако избыточная функциональность для малых проектов, тяжелая </a:t>
            </a:r>
            <a:r>
              <a:rPr lang="en-US" sz="2400" dirty="0" smtClean="0"/>
              <a:t>IDE</a:t>
            </a:r>
            <a:r>
              <a:rPr lang="ru-RU" sz="2400" dirty="0" smtClean="0"/>
              <a:t>, низкая скорость запуска проектов, не работает на </a:t>
            </a:r>
            <a:r>
              <a:rPr lang="en-US" sz="2400" dirty="0" smtClean="0"/>
              <a:t>Linux.</a:t>
            </a:r>
          </a:p>
          <a:p>
            <a:r>
              <a:rPr lang="en-US" sz="2400" dirty="0" err="1"/>
              <a:t>Qt</a:t>
            </a:r>
            <a:r>
              <a:rPr lang="en-US" sz="2400" dirty="0"/>
              <a:t> </a:t>
            </a:r>
            <a:r>
              <a:rPr lang="en-US" sz="2400" dirty="0" smtClean="0"/>
              <a:t>Creator</a:t>
            </a:r>
            <a:r>
              <a:rPr lang="ru-RU" sz="2400" dirty="0" smtClean="0"/>
              <a:t> работает под </a:t>
            </a:r>
            <a:r>
              <a:rPr lang="en-US" sz="2400" dirty="0" err="1" smtClean="0"/>
              <a:t>linux</a:t>
            </a:r>
            <a:r>
              <a:rPr lang="en-US" sz="2400" dirty="0" smtClean="0"/>
              <a:t>, </a:t>
            </a:r>
            <a:r>
              <a:rPr lang="ru-RU" sz="2400" dirty="0" smtClean="0"/>
              <a:t>поддерживает множество компиляторов, доступны расширения для работа с др. языками</a:t>
            </a:r>
            <a:endParaRPr lang="en-US" sz="2400" dirty="0"/>
          </a:p>
          <a:p>
            <a:r>
              <a:rPr lang="en-US" sz="2400" dirty="0" smtClean="0"/>
              <a:t>Eclipse</a:t>
            </a:r>
            <a:r>
              <a:rPr lang="ru-RU" sz="2400" dirty="0" smtClean="0"/>
              <a:t> </a:t>
            </a:r>
            <a:r>
              <a:rPr lang="ru-RU" sz="2400" dirty="0"/>
              <a:t>работает на </a:t>
            </a:r>
            <a:r>
              <a:rPr lang="en-US" sz="2400" dirty="0" smtClean="0"/>
              <a:t>Linux</a:t>
            </a:r>
            <a:r>
              <a:rPr lang="ru-RU" sz="2400" dirty="0"/>
              <a:t> </a:t>
            </a:r>
            <a:r>
              <a:rPr lang="ru-RU" sz="2400" dirty="0" smtClean="0"/>
              <a:t>Только </a:t>
            </a:r>
            <a:r>
              <a:rPr lang="ru-RU" sz="2400" dirty="0"/>
              <a:t>С и С</a:t>
            </a:r>
            <a:r>
              <a:rPr lang="ru-RU" sz="2400" dirty="0" smtClean="0"/>
              <a:t>++, открытый исходный код, бесплатное ПО, кроссплатформенность, множество расширений; однако неудобный механизм </a:t>
            </a:r>
            <a:r>
              <a:rPr lang="ru-RU" sz="2400" dirty="0" err="1"/>
              <a:t>автодополнения</a:t>
            </a:r>
            <a:r>
              <a:rPr lang="ru-RU" sz="2400" dirty="0"/>
              <a:t> при написании </a:t>
            </a:r>
            <a:r>
              <a:rPr lang="ru-RU" sz="2400" dirty="0" smtClean="0"/>
              <a:t>кода. </a:t>
            </a:r>
            <a:endParaRPr lang="en-US" sz="2400" dirty="0"/>
          </a:p>
          <a:p>
            <a:r>
              <a:rPr lang="en-US" sz="2400" dirty="0" err="1" smtClean="0"/>
              <a:t>CLion</a:t>
            </a:r>
            <a:r>
              <a:rPr lang="ru-RU" sz="2400" dirty="0" smtClean="0"/>
              <a:t> </a:t>
            </a:r>
            <a:r>
              <a:rPr lang="ru-RU" sz="2400" dirty="0"/>
              <a:t>, платная, только С и С++, </a:t>
            </a:r>
            <a:r>
              <a:rPr lang="en-US" sz="2400" dirty="0"/>
              <a:t> </a:t>
            </a:r>
            <a:r>
              <a:rPr lang="ru-RU" sz="2400" dirty="0"/>
              <a:t>работает на </a:t>
            </a:r>
            <a:r>
              <a:rPr lang="en-US" sz="2400" dirty="0"/>
              <a:t>Linux</a:t>
            </a:r>
            <a:r>
              <a:rPr lang="ru-RU" sz="2400" dirty="0"/>
              <a:t>, поиск ошибок в потоковом режиме; однако ПО платное</a:t>
            </a:r>
            <a:endParaRPr lang="en-US" sz="2400" dirty="0"/>
          </a:p>
          <a:p>
            <a:r>
              <a:rPr lang="en-US" sz="2400" dirty="0" err="1" smtClean="0"/>
              <a:t>Xcode</a:t>
            </a:r>
            <a:r>
              <a:rPr lang="ru-RU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Code::Blocks</a:t>
            </a:r>
            <a:r>
              <a:rPr lang="ru-RU" sz="2400" dirty="0" smtClean="0"/>
              <a:t> – поддержка множества компиляторов, </a:t>
            </a:r>
            <a:r>
              <a:rPr lang="ru-RU" sz="2400" dirty="0"/>
              <a:t>не работает на </a:t>
            </a:r>
            <a:r>
              <a:rPr lang="en-US" sz="2400" dirty="0" smtClean="0"/>
              <a:t>Linux</a:t>
            </a:r>
            <a:r>
              <a:rPr lang="ru-RU" sz="2400" dirty="0" smtClean="0"/>
              <a:t>, кроссплатформенность, открытое ПО, возможность настройки под себя, встроенный отладчик; однако </a:t>
            </a:r>
            <a:r>
              <a:rPr lang="en-US" sz="2400" dirty="0" smtClean="0"/>
              <a:t>IDE </a:t>
            </a:r>
            <a:r>
              <a:rPr lang="ru-RU" sz="2400" dirty="0" smtClean="0"/>
              <a:t>плохо подходит для реализации больших проектов.</a:t>
            </a:r>
            <a:endParaRPr lang="en-US" sz="2400" dirty="0" smtClean="0"/>
          </a:p>
          <a:p>
            <a:r>
              <a:rPr lang="en-US" sz="2400" dirty="0" smtClean="0"/>
              <a:t>Atom</a:t>
            </a:r>
            <a:r>
              <a:rPr lang="ru-RU" sz="2400" dirty="0" smtClean="0"/>
              <a:t> – множество настроек.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52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pPr algn="ctr"/>
            <a:r>
              <a:rPr lang="en-US" altLang="ru-RU" sz="4800" b="1" dirty="0" smtClean="0">
                <a:solidFill>
                  <a:srgbClr val="0000FF"/>
                </a:solidFill>
              </a:rPr>
              <a:t>CASE-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технология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699435"/>
            <a:ext cx="117815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Computer-Assisted Software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(CASE)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– это программные средства, поддерживающие процессы создания, и сопровождения автоматизированных систем (в том числе и программных средств), включая анализ и формулировку требований, проектирование прикладного ПО и баз данных, генерацию кода, тестирование, документирования, обеспечения качества, конфигурационное управление и управление проектом, а также другие процессы.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 методология проектирования автоматизированной системы, а также набор инструментальных средств, позволяющих в наглядной форме моделировать предметную область, анализировать эту модель на всех этапах разработки и сопровождения АС и разрабатывать приложения в соответствии с информационными потребностями пользователей.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(Технологии программирования: учебник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Костерин. – 2-е изд.,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доп. – М.: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2006. – 454 с.)</a:t>
            </a:r>
          </a:p>
        </p:txBody>
      </p:sp>
    </p:spTree>
    <p:extLst>
      <p:ext uri="{BB962C8B-B14F-4D97-AF65-F5344CB8AC3E}">
        <p14:creationId xmlns:p14="http://schemas.microsoft.com/office/powerpoint/2010/main" val="2719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pPr algn="ctr"/>
            <a:r>
              <a:rPr lang="en-US" altLang="ru-RU" sz="4800" b="1" dirty="0" smtClean="0">
                <a:solidFill>
                  <a:srgbClr val="0000FF"/>
                </a:solidFill>
              </a:rPr>
              <a:t>CASE-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технология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699435"/>
            <a:ext cx="11781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Ручное создание ПС порождает следующие проблемы: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неадекватная спецификация требований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неспособность обнаруживать ошибки в проектных решениях; </a:t>
            </a:r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низкое качество документации, снижающее эксплуатационные качества;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затяжной </a:t>
            </a:r>
            <a:r>
              <a:rPr lang="ru-RU" sz="2400" dirty="0"/>
              <a:t>цикл и неудовлетворительные результаты тестирования</a:t>
            </a:r>
            <a:r>
              <a:rPr lang="ru-RU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Большинство существующих CASE-средств основано на методологиях структурного (в основном) или объектно-ориентированного анализа и проектирования, использующих спецификации в виде диаграмм или текстов для описания внешних требований, связей между моделями системы, динамики поведения системы и архитектуры программных средств.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8"/>
            <a:ext cx="11510682" cy="422275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00FF"/>
                </a:solidFill>
              </a:rPr>
              <a:t>Обзор </a:t>
            </a:r>
            <a:r>
              <a:rPr lang="en-US" altLang="ru-RU" sz="4800" b="1" dirty="0" smtClean="0">
                <a:solidFill>
                  <a:srgbClr val="0000FF"/>
                </a:solidFill>
              </a:rPr>
              <a:t>CASE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-систем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19063" y="1011754"/>
            <a:ext cx="11781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Наиболее популярные в настоящее время</a:t>
            </a:r>
            <a:r>
              <a:rPr lang="en-US" sz="2400" dirty="0" smtClean="0"/>
              <a:t> CASE</a:t>
            </a:r>
            <a:r>
              <a:rPr lang="ru-RU" sz="2400" dirty="0" smtClean="0"/>
              <a:t>-средства:</a:t>
            </a:r>
          </a:p>
          <a:p>
            <a:r>
              <a:rPr lang="en-US" sz="2400" dirty="0"/>
              <a:t>Vantage Team Builder (Westmount I-CASE);</a:t>
            </a:r>
          </a:p>
          <a:p>
            <a:endParaRPr lang="en-US" sz="2400" dirty="0"/>
          </a:p>
          <a:p>
            <a:r>
              <a:rPr lang="ru-RU" sz="2400" dirty="0" smtClean="0"/>
              <a:t>- </a:t>
            </a:r>
            <a:r>
              <a:rPr lang="en-US" sz="2400" dirty="0" smtClean="0"/>
              <a:t>Designer/2000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en-US" sz="2400" dirty="0"/>
              <a:t>ORACLE</a:t>
            </a:r>
            <a:r>
              <a:rPr lang="ru-RU" sz="2400" dirty="0"/>
              <a:t>)</a:t>
            </a:r>
            <a:r>
              <a:rPr lang="ru-RU" sz="2400" dirty="0" smtClean="0"/>
              <a:t> – поддержка </a:t>
            </a:r>
            <a:r>
              <a:rPr lang="ru-RU" sz="2400" dirty="0"/>
              <a:t>полного ЖЦ ПО для систем, использующих СУБД </a:t>
            </a:r>
            <a:r>
              <a:rPr lang="ru-RU" sz="2400" dirty="0" smtClean="0"/>
              <a:t>ORACLE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ru-RU" sz="2400" dirty="0" smtClean="0"/>
              <a:t>- </a:t>
            </a:r>
            <a:r>
              <a:rPr lang="en-US" sz="2400" dirty="0" err="1" smtClean="0"/>
              <a:t>Silverrun</a:t>
            </a:r>
            <a:r>
              <a:rPr lang="ru-RU" sz="2400" dirty="0" smtClean="0"/>
              <a:t> (</a:t>
            </a:r>
            <a:r>
              <a:rPr lang="en-US" sz="2400" dirty="0" err="1"/>
              <a:t>Сomputer</a:t>
            </a:r>
            <a:r>
              <a:rPr lang="en-US" sz="2400" dirty="0"/>
              <a:t> Systems Advisers, Inc. (CSA)</a:t>
            </a:r>
            <a:r>
              <a:rPr lang="ru-RU" sz="2400" dirty="0" smtClean="0"/>
              <a:t>) – для </a:t>
            </a:r>
            <a:r>
              <a:rPr lang="ru-RU" sz="2400" dirty="0"/>
              <a:t>анализа и проектирования ИС бизнес-класса </a:t>
            </a:r>
            <a:r>
              <a:rPr lang="ru-RU" sz="2400" dirty="0" smtClean="0"/>
              <a:t>и </a:t>
            </a:r>
            <a:r>
              <a:rPr lang="ru-RU" sz="2400" dirty="0"/>
              <a:t>ориентировано в большей степени на спиральную модель ЖЦ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ru-RU" sz="2400" dirty="0" smtClean="0"/>
              <a:t>- </a:t>
            </a:r>
            <a:r>
              <a:rPr lang="en-US" sz="2400" dirty="0" err="1" smtClean="0"/>
              <a:t>ERwin+Bpwin</a:t>
            </a:r>
            <a:r>
              <a:rPr lang="ru-RU" sz="2400" dirty="0" smtClean="0"/>
              <a:t> (</a:t>
            </a:r>
            <a:r>
              <a:rPr lang="en-US" sz="2400" dirty="0"/>
              <a:t>Computer Associates (CA</a:t>
            </a:r>
            <a:r>
              <a:rPr lang="en-US" sz="2400" dirty="0" smtClean="0"/>
              <a:t>)</a:t>
            </a:r>
            <a:r>
              <a:rPr lang="ru-RU" sz="2400" dirty="0" smtClean="0"/>
              <a:t>) – визуализация структуры баз данных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ru-RU" sz="2400" dirty="0" smtClean="0"/>
              <a:t>- </a:t>
            </a:r>
            <a:r>
              <a:rPr lang="en-US" sz="2400" dirty="0" smtClean="0"/>
              <a:t>S-</a:t>
            </a:r>
            <a:r>
              <a:rPr lang="en-US" sz="2400" dirty="0" err="1" smtClean="0"/>
              <a:t>Designor</a:t>
            </a:r>
            <a:r>
              <a:rPr lang="ru-RU" sz="2400" dirty="0" smtClean="0"/>
              <a:t> (</a:t>
            </a:r>
            <a:r>
              <a:rPr lang="en-US" sz="2400" dirty="0" err="1"/>
              <a:t>PowerSoft</a:t>
            </a:r>
            <a:r>
              <a:rPr lang="ru-RU" sz="2400" dirty="0" smtClean="0"/>
              <a:t>) – информационного </a:t>
            </a:r>
            <a:r>
              <a:rPr lang="ru-RU" sz="2400" dirty="0"/>
              <a:t>моделирования, основанную на представлении информационных объектов и взаимосвязей между ними в виде ER-диаграммы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en-US" sz="2400" dirty="0" smtClean="0"/>
              <a:t>CASE.</a:t>
            </a:r>
            <a:r>
              <a:rPr lang="ru-RU" sz="2400" dirty="0" smtClean="0"/>
              <a:t>Аналитик</a:t>
            </a:r>
            <a:r>
              <a:rPr lang="en-US" sz="2400" dirty="0" smtClean="0"/>
              <a:t> (</a:t>
            </a:r>
            <a:r>
              <a:rPr lang="ru-RU" sz="2400" dirty="0" smtClean="0"/>
              <a:t>отечественная разработка</a:t>
            </a:r>
            <a:r>
              <a:rPr lang="en-US" sz="2400" dirty="0" smtClean="0"/>
              <a:t>)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Rational Rose</a:t>
            </a:r>
            <a:r>
              <a:rPr lang="ru-RU" sz="2400" dirty="0" smtClean="0"/>
              <a:t> (</a:t>
            </a:r>
            <a:r>
              <a:rPr lang="en-US" sz="2400" dirty="0" smtClean="0"/>
              <a:t>IBM</a:t>
            </a:r>
            <a:r>
              <a:rPr lang="ru-RU" sz="2400" dirty="0" smtClean="0"/>
              <a:t>) – описание архитектуры ПО на основе нотации </a:t>
            </a:r>
            <a:r>
              <a:rPr lang="en-US" sz="2400" dirty="0" smtClean="0"/>
              <a:t>UML (</a:t>
            </a:r>
            <a:r>
              <a:rPr lang="ru-RU" sz="2400" dirty="0" smtClean="0"/>
              <a:t>обеспечивается интеграция с </a:t>
            </a:r>
            <a:r>
              <a:rPr lang="en-US" sz="2400" dirty="0" smtClean="0"/>
              <a:t>MS Visio).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IBM Architect (IBM)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79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7"/>
            <a:ext cx="11510682" cy="1155115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rgbClr val="0000FF"/>
                </a:solidFill>
              </a:rPr>
              <a:t>С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истема моделирования</a:t>
            </a:r>
            <a:br>
              <a:rPr lang="ru-RU" altLang="ru-RU" sz="4800" b="1" dirty="0" smtClean="0">
                <a:solidFill>
                  <a:srgbClr val="0000FF"/>
                </a:solidFill>
              </a:rPr>
            </a:br>
            <a:r>
              <a:rPr lang="en-US" altLang="ru-RU" sz="4800" b="1" dirty="0" smtClean="0">
                <a:solidFill>
                  <a:srgbClr val="0000FF"/>
                </a:solidFill>
              </a:rPr>
              <a:t>Rational </a:t>
            </a:r>
            <a:r>
              <a:rPr lang="en-US" altLang="ru-RU" sz="4800" b="1" dirty="0">
                <a:solidFill>
                  <a:srgbClr val="0000FF"/>
                </a:solidFill>
              </a:rPr>
              <a:t>Software Architect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433137" y="1507958"/>
            <a:ext cx="151213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Предназначено для построения архитектуры </a:t>
            </a:r>
            <a:r>
              <a:rPr lang="ru-RU" sz="2800" dirty="0"/>
              <a:t>приложений на </a:t>
            </a:r>
            <a:r>
              <a:rPr lang="en-US" sz="2800" dirty="0"/>
              <a:t>C++ </a:t>
            </a:r>
            <a:r>
              <a:rPr lang="ru-RU" sz="2800" dirty="0"/>
              <a:t>и </a:t>
            </a:r>
            <a:r>
              <a:rPr lang="en-US" sz="2800" dirty="0"/>
              <a:t>Java 2 Enterprise Edition (J2EE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Возможности:</a:t>
            </a:r>
          </a:p>
          <a:p>
            <a:r>
              <a:rPr lang="ru-RU" sz="2800" dirty="0" smtClean="0"/>
              <a:t>Моделирование с помощью </a:t>
            </a:r>
            <a:r>
              <a:rPr lang="en-US" sz="2800" dirty="0" smtClean="0"/>
              <a:t>UML</a:t>
            </a:r>
            <a:endParaRPr lang="ru-RU" sz="2800" dirty="0" smtClean="0"/>
          </a:p>
          <a:p>
            <a:r>
              <a:rPr lang="ru-RU" sz="2800" dirty="0" smtClean="0"/>
              <a:t>Архитектурный </a:t>
            </a:r>
            <a:r>
              <a:rPr lang="ru-RU" sz="2800" dirty="0" err="1" smtClean="0"/>
              <a:t>рефакторинг</a:t>
            </a:r>
            <a:endParaRPr lang="ru-RU" sz="2800" dirty="0" smtClean="0"/>
          </a:p>
          <a:p>
            <a:r>
              <a:rPr lang="ru-RU" sz="2800" dirty="0" smtClean="0"/>
              <a:t>Ускорение проектирования ПО за счет применения визуальных инструментальных средств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35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60337"/>
            <a:ext cx="11510682" cy="1155115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rgbClr val="0000FF"/>
                </a:solidFill>
              </a:rPr>
              <a:t>С</a:t>
            </a:r>
            <a:r>
              <a:rPr lang="ru-RU" altLang="ru-RU" sz="4800" b="1" dirty="0" smtClean="0">
                <a:solidFill>
                  <a:srgbClr val="0000FF"/>
                </a:solidFill>
              </a:rPr>
              <a:t>истема моделирования</a:t>
            </a:r>
            <a:br>
              <a:rPr lang="ru-RU" altLang="ru-RU" sz="4800" b="1" dirty="0" smtClean="0">
                <a:solidFill>
                  <a:srgbClr val="0000FF"/>
                </a:solidFill>
              </a:rPr>
            </a:br>
            <a:r>
              <a:rPr lang="en-US" altLang="ru-RU" sz="4800" b="1" dirty="0" smtClean="0">
                <a:solidFill>
                  <a:srgbClr val="0000FF"/>
                </a:solidFill>
              </a:rPr>
              <a:t>Rational </a:t>
            </a:r>
            <a:r>
              <a:rPr lang="en-US" altLang="ru-RU" sz="4800" b="1" dirty="0">
                <a:solidFill>
                  <a:srgbClr val="0000FF"/>
                </a:solidFill>
              </a:rPr>
              <a:t>Software Architect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433137" y="1507958"/>
            <a:ext cx="151213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Предназначено для построения архитектуры </a:t>
            </a:r>
            <a:r>
              <a:rPr lang="ru-RU" sz="2800" dirty="0"/>
              <a:t>приложений на </a:t>
            </a:r>
            <a:r>
              <a:rPr lang="en-US" sz="2800" dirty="0"/>
              <a:t>C++ </a:t>
            </a:r>
            <a:r>
              <a:rPr lang="ru-RU" sz="2800" dirty="0"/>
              <a:t>и </a:t>
            </a:r>
            <a:r>
              <a:rPr lang="en-US" sz="2800" dirty="0"/>
              <a:t>Java 2 Enterprise Edition (J2EE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Возможности:</a:t>
            </a:r>
          </a:p>
          <a:p>
            <a:r>
              <a:rPr lang="ru-RU" sz="2800" dirty="0" smtClean="0"/>
              <a:t>Моделирование с помощью </a:t>
            </a:r>
            <a:r>
              <a:rPr lang="en-US" sz="2800" dirty="0" smtClean="0"/>
              <a:t>UML</a:t>
            </a:r>
            <a:endParaRPr lang="ru-RU" sz="2800" dirty="0" smtClean="0"/>
          </a:p>
          <a:p>
            <a:r>
              <a:rPr lang="ru-RU" sz="2800" dirty="0" smtClean="0"/>
              <a:t>Архитектурный </a:t>
            </a:r>
            <a:r>
              <a:rPr lang="ru-RU" sz="2800" dirty="0" err="1" smtClean="0"/>
              <a:t>рефакторинг</a:t>
            </a:r>
            <a:endParaRPr lang="ru-RU" sz="2800" dirty="0" smtClean="0"/>
          </a:p>
          <a:p>
            <a:r>
              <a:rPr lang="ru-RU" sz="2800" dirty="0" smtClean="0"/>
              <a:t>Ускорение проектирования ПО за счет применения визуальных инструментальных средств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65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1"/>
            <a:ext cx="12218126" cy="7058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94" y="697257"/>
            <a:ext cx="11807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Эндрю Хант, Дэвид Томас Программист-прагматик: путь от подмастерья к мастеру. М.: издательство «Лори», 2004.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Иванова Г.С. Технология программирования : учебник / Г.С. Иванова. — М. : КНОРУС, 2011. — 336 с.</a:t>
            </a:r>
          </a:p>
          <a:p>
            <a:pPr marL="514350" indent="-514350">
              <a:buFontTx/>
              <a:buAutoNum type="arabicPeriod"/>
            </a:pPr>
            <a:r>
              <a:rPr lang="ru-RU" sz="3200" dirty="0"/>
              <a:t>Технологии программирования: учебник /В.А. </a:t>
            </a:r>
            <a:r>
              <a:rPr lang="ru-RU" sz="3200" dirty="0" err="1"/>
              <a:t>Камаев</a:t>
            </a:r>
            <a:r>
              <a:rPr lang="ru-RU" sz="3200" dirty="0"/>
              <a:t>, В.В. Костерин. – 2-е изд., </a:t>
            </a:r>
            <a:r>
              <a:rPr lang="ru-RU" sz="3200" dirty="0" err="1"/>
              <a:t>перераб</a:t>
            </a:r>
            <a:r>
              <a:rPr lang="ru-RU" sz="3200" dirty="0"/>
              <a:t> и доп. – М.: </a:t>
            </a:r>
            <a:r>
              <a:rPr lang="ru-RU" sz="3200" dirty="0" err="1"/>
              <a:t>Высш</a:t>
            </a:r>
            <a:r>
              <a:rPr lang="ru-RU" sz="3200" dirty="0"/>
              <a:t>. </a:t>
            </a:r>
            <a:r>
              <a:rPr lang="ru-RU" sz="3200" dirty="0" err="1"/>
              <a:t>шк</a:t>
            </a:r>
            <a:r>
              <a:rPr lang="ru-RU" sz="3200" dirty="0"/>
              <a:t>., 2006. – 454 с.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/>
              <a:t>Е.А</a:t>
            </a:r>
            <a:r>
              <a:rPr lang="ru-RU" sz="3200" dirty="0"/>
              <a:t>. </a:t>
            </a:r>
            <a:r>
              <a:rPr lang="ru-RU" sz="3200" dirty="0" err="1"/>
              <a:t>Жоголев</a:t>
            </a:r>
            <a:r>
              <a:rPr lang="ru-RU" sz="3200" dirty="0"/>
              <a:t>. Введение в технологию программирования (конспект лекций). - М.: "ДИАЛОГ-МГУ", 1994.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4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508" y="143881"/>
            <a:ext cx="8986980" cy="838200"/>
          </a:xfrm>
        </p:spPr>
        <p:txBody>
          <a:bodyPr anchor="t" anchorCtr="0">
            <a:noAutofit/>
          </a:bodyPr>
          <a:lstStyle/>
          <a:p>
            <a:r>
              <a:rPr lang="ru-RU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Иерархическое планирование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1265238"/>
            <a:ext cx="119062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3200" dirty="0"/>
              <a:t>Тонкости иерархического планирования:</a:t>
            </a:r>
          </a:p>
          <a:p>
            <a:pPr marL="342900" indent="-342900">
              <a:buFontTx/>
              <a:buChar char="-"/>
            </a:pPr>
            <a:r>
              <a:rPr lang="ru-RU" sz="3200" dirty="0"/>
              <a:t>Строгая иерархия работ (в виде дерева).</a:t>
            </a:r>
          </a:p>
          <a:p>
            <a:pPr marL="342900" indent="-342900">
              <a:buFontTx/>
              <a:buChar char="-"/>
            </a:pPr>
            <a:r>
              <a:rPr lang="ru-RU" sz="3200" dirty="0"/>
              <a:t>В процессе планирования могут появиться операции, которые не связаны с достижением цели или их можно будет сделать потом… их надо будет отбросить.</a:t>
            </a:r>
          </a:p>
          <a:p>
            <a:pPr marL="342900" indent="-342900">
              <a:buFontTx/>
              <a:buChar char="-"/>
            </a:pPr>
            <a:r>
              <a:rPr lang="ru-RU" sz="3200" dirty="0"/>
              <a:t>Ориентация на операции: на листьях иерархической структуры должны остаться только операции.</a:t>
            </a:r>
          </a:p>
          <a:p>
            <a:pPr marL="342900" indent="-342900">
              <a:buFontTx/>
              <a:buChar char="-"/>
            </a:pPr>
            <a:r>
              <a:rPr lang="ru-RU" sz="3200" dirty="0"/>
              <a:t>Пронумеровать операции и выписать их в список, где можно будет описать их характеристики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508" y="143881"/>
            <a:ext cx="8986980" cy="838200"/>
          </a:xfrm>
        </p:spPr>
        <p:txBody>
          <a:bodyPr anchor="t" anchorCtr="0">
            <a:noAutofit/>
          </a:bodyPr>
          <a:lstStyle/>
          <a:p>
            <a:r>
              <a:rPr lang="ru-RU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Иерархическое планирование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31145" y="967794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9895" y="2188002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1146" y="2188002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 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6666" y="2188002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 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5797" y="3589872"/>
            <a:ext cx="1339404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Операция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23365" y="3589875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6253" y="3589874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28750" y="3589873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98617" y="3589872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99115" y="3589871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4" idx="2"/>
            <a:endCxn id="7" idx="0"/>
          </p:cNvCxnSpPr>
          <p:nvPr/>
        </p:nvCxnSpPr>
        <p:spPr>
          <a:xfrm flipH="1">
            <a:off x="4559596" y="1421685"/>
            <a:ext cx="1641250" cy="7663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8" idx="0"/>
          </p:cNvCxnSpPr>
          <p:nvPr/>
        </p:nvCxnSpPr>
        <p:spPr>
          <a:xfrm>
            <a:off x="6200847" y="1421685"/>
            <a:ext cx="1" cy="7663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9" idx="0"/>
          </p:cNvCxnSpPr>
          <p:nvPr/>
        </p:nvCxnSpPr>
        <p:spPr>
          <a:xfrm>
            <a:off x="6200847" y="1421685"/>
            <a:ext cx="1685521" cy="7663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1" idx="0"/>
          </p:cNvCxnSpPr>
          <p:nvPr/>
        </p:nvCxnSpPr>
        <p:spPr>
          <a:xfrm flipH="1">
            <a:off x="3825500" y="2641893"/>
            <a:ext cx="734097" cy="94797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17" idx="0"/>
          </p:cNvCxnSpPr>
          <p:nvPr/>
        </p:nvCxnSpPr>
        <p:spPr>
          <a:xfrm>
            <a:off x="4559596" y="2641892"/>
            <a:ext cx="404610" cy="9479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  <a:endCxn id="12" idx="0"/>
          </p:cNvCxnSpPr>
          <p:nvPr/>
        </p:nvCxnSpPr>
        <p:spPr>
          <a:xfrm flipH="1">
            <a:off x="5788457" y="2641892"/>
            <a:ext cx="412391" cy="9479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2"/>
            <a:endCxn id="14" idx="0"/>
          </p:cNvCxnSpPr>
          <p:nvPr/>
        </p:nvCxnSpPr>
        <p:spPr>
          <a:xfrm>
            <a:off x="6200848" y="2641893"/>
            <a:ext cx="450497" cy="9479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2"/>
            <a:endCxn id="15" idx="0"/>
          </p:cNvCxnSpPr>
          <p:nvPr/>
        </p:nvCxnSpPr>
        <p:spPr>
          <a:xfrm flipH="1">
            <a:off x="7493841" y="2641892"/>
            <a:ext cx="392526" cy="9479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16" idx="0"/>
          </p:cNvCxnSpPr>
          <p:nvPr/>
        </p:nvCxnSpPr>
        <p:spPr>
          <a:xfrm>
            <a:off x="7886368" y="2641893"/>
            <a:ext cx="477341" cy="94797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23001" y="18148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1144" y="1790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81369" y="1860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28064" y="322053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47974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9923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96525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197520" y="31806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10768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3.2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14964"/>
              </p:ext>
            </p:extLst>
          </p:nvPr>
        </p:nvGraphicFramePr>
        <p:xfrm>
          <a:off x="985838" y="4213585"/>
          <a:ext cx="10715625" cy="243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000"/>
                <a:gridCol w="3102795"/>
                <a:gridCol w="2224127"/>
                <a:gridCol w="1867169"/>
                <a:gridCol w="2203534"/>
              </a:tblGrid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Задача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Название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Длительность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Стоимость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Примечание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2.1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2.2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3.1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3.2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508" y="143881"/>
            <a:ext cx="8986980" cy="838200"/>
          </a:xfrm>
        </p:spPr>
        <p:txBody>
          <a:bodyPr anchor="t" anchorCtr="0">
            <a:noAutofit/>
          </a:bodyPr>
          <a:lstStyle/>
          <a:p>
            <a:r>
              <a:rPr lang="ru-RU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Иерархическое планирование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31145" y="967794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9895" y="2188002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1146" y="2188002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 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6666" y="2188002"/>
            <a:ext cx="1339403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 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5797" y="3589872"/>
            <a:ext cx="1339404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Операция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23365" y="3589875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6253" y="3589874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28750" y="3589873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98617" y="3589872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99115" y="3589871"/>
            <a:ext cx="530182" cy="4538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4" idx="2"/>
            <a:endCxn id="7" idx="0"/>
          </p:cNvCxnSpPr>
          <p:nvPr/>
        </p:nvCxnSpPr>
        <p:spPr>
          <a:xfrm flipH="1">
            <a:off x="4559596" y="1421685"/>
            <a:ext cx="1641250" cy="7663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8" idx="0"/>
          </p:cNvCxnSpPr>
          <p:nvPr/>
        </p:nvCxnSpPr>
        <p:spPr>
          <a:xfrm>
            <a:off x="6200847" y="1421685"/>
            <a:ext cx="1" cy="7663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9" idx="0"/>
          </p:cNvCxnSpPr>
          <p:nvPr/>
        </p:nvCxnSpPr>
        <p:spPr>
          <a:xfrm>
            <a:off x="6200847" y="1421685"/>
            <a:ext cx="1685521" cy="7663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1" idx="0"/>
          </p:cNvCxnSpPr>
          <p:nvPr/>
        </p:nvCxnSpPr>
        <p:spPr>
          <a:xfrm flipH="1">
            <a:off x="3825500" y="2641893"/>
            <a:ext cx="734097" cy="94797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17" idx="0"/>
          </p:cNvCxnSpPr>
          <p:nvPr/>
        </p:nvCxnSpPr>
        <p:spPr>
          <a:xfrm>
            <a:off x="4559596" y="2641892"/>
            <a:ext cx="404610" cy="94797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  <a:endCxn id="12" idx="0"/>
          </p:cNvCxnSpPr>
          <p:nvPr/>
        </p:nvCxnSpPr>
        <p:spPr>
          <a:xfrm flipH="1">
            <a:off x="5788457" y="2641892"/>
            <a:ext cx="412391" cy="9479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2"/>
            <a:endCxn id="14" idx="0"/>
          </p:cNvCxnSpPr>
          <p:nvPr/>
        </p:nvCxnSpPr>
        <p:spPr>
          <a:xfrm>
            <a:off x="6200848" y="2641893"/>
            <a:ext cx="450497" cy="9479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9" idx="2"/>
            <a:endCxn id="15" idx="0"/>
          </p:cNvCxnSpPr>
          <p:nvPr/>
        </p:nvCxnSpPr>
        <p:spPr>
          <a:xfrm flipH="1">
            <a:off x="7493841" y="2641892"/>
            <a:ext cx="392526" cy="9479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16" idx="0"/>
          </p:cNvCxnSpPr>
          <p:nvPr/>
        </p:nvCxnSpPr>
        <p:spPr>
          <a:xfrm>
            <a:off x="7886368" y="2641893"/>
            <a:ext cx="477341" cy="94797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23001" y="18148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1144" y="1790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81369" y="1860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28064" y="322053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47974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9923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96525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197520" y="31806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10768" y="32205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3.2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/>
          </p:nvPr>
        </p:nvGraphicFramePr>
        <p:xfrm>
          <a:off x="985838" y="4213585"/>
          <a:ext cx="10715625" cy="243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000"/>
                <a:gridCol w="3102795"/>
                <a:gridCol w="2224127"/>
                <a:gridCol w="1867169"/>
                <a:gridCol w="2203534"/>
              </a:tblGrid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Задача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Название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Длительность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Стоимость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Примечание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2.1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2.2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3.1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3.2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Операция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…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…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4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938" y="1"/>
            <a:ext cx="8706119" cy="1134533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Инструментарий для постановки задачи и планирования проекта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21236" y="1134534"/>
            <a:ext cx="834952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800" dirty="0"/>
              <a:t>Системный подход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Системно-функциональный подход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SWOT-</a:t>
            </a:r>
            <a:r>
              <a:rPr lang="ru-RU" sz="2800" dirty="0"/>
              <a:t>анализ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SMART-</a:t>
            </a:r>
            <a:r>
              <a:rPr lang="ru-RU" sz="2800" dirty="0"/>
              <a:t>критерии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И-ИЛИ дерево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Радиальная диаграмма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Интеллект-карта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Диаграмма «Цветок лотоса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План работ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Сетевой график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Жизненный цикл объекта проектирования</a:t>
            </a:r>
          </a:p>
          <a:p>
            <a:pPr marL="342900" indent="-342900">
              <a:buFontTx/>
              <a:buChar char="-"/>
            </a:pPr>
            <a:r>
              <a:rPr lang="ru-RU" sz="2800" dirty="0"/>
              <a:t>Техническое задание</a:t>
            </a:r>
          </a:p>
        </p:txBody>
      </p:sp>
      <p:sp>
        <p:nvSpPr>
          <p:cNvPr id="6" name="AutoShape 2" descr="data:image/jpeg;base64,/9j/4AAQSkZJRgABAQEAYABgAAD/2wBDAAYEBQYFBAYGBQYHBwYIChAKCgkJChQODwwQFxQY%0AGBcUFhYaHSUfGhsjHBYWICwgIyYnKSopGR8tMC0oMCUoKSj/wAALCAD+AO4BAREA/8QAHwAA%0AAQUBAQEBAQEAAAAAAAAAAAECAwQFBgcICQoL/8QAtRAAAgEDAwIEAwUFBAQAAAF9AQIDAAQR%0ABRIhMUEGE1FhByJxFDKBkaEII0KxwRVS0fAkM2JyggkKFhcYGRolJicoKSo0NTY3ODk6Q0RF%0ARkdISUpTVFVWV1hZWmNkZWZnaGlqc3R1dnd4eXqDhIWGh4iJipKTlJWWl5iZmqKjpKWmp6ip%0AqrKztLW2t7i5usLDxMXGx8jJytLT1NXW19jZ2uHi4+Tl5ufo6erx8vP09fb3+Pn6/9oACAEB%0AAAA/APp+iiiiiiiiiiiiuHhtLzQ/ijcXUt8Do2vwhI7Yr9y7iQc5/wBqNWPvs+ldxRRRRRRR%0ARRRRRRRRRRRRRRRRRRRRRXDfFTW4NNs9JtYoUudcur2M6bAWwTKnzFvYbQQf97Heuu0m+h1T%0AS7S+tSTBcxLKmeoBGcH3q3RRRRRRRRRRRRRRRRRXI/FLXda8M+EbnWfD9lbX8tmRLPbzbstD%0A/EV29xwfoDXJ/Bf4yWvxHuby0nsYdLvYFVkhN0JGmHO4qNoOB+PWvWqKKKKKKK4O68O6d4j+%0AJ8Ws3FuTN4eiWKGUORmaQbiCO4VGX8XPpWv4V/4l+qaxorEBIZvtdsvT9zMSxGPQSeYPpiul%0Aooooooooooooooooopk0aTRPFKivG6lWVhkMDwQRXlXj34L6Nq9vbXfhRU8Pa9YKPslzaDy0%0A45CsF/8AQhz9elR/DfxxruqeGdX0vxCbaLxbYS3FjA6YEd1NGmRg/d35PK8cc4xnHofg7+0v%0A+EasTrnmf2jsPm+YVLfeOM7QB0x2H51s0VFc3ENrA81zNHDCgy0kjBVUe5NZtj4hsdRaYaaZ%0A7sRIX3xwsI3x2WQgKxPsaba6vez3qQvoGpQQt1nleDYvGeQshb26VBJ4qtLZ2XUbTUrHBI3z%0AWrmP/v4u5QPqaPBCB9DF62BcahI17KO6l+VU+6ptX/gNV/FrR6Vqmka8cqscwsblgePJmIUE%0A/STyznsC1dRRRWT4p1K40bQbvUbW1F21qvmvDvCFkB+fDHgELk88cVH4Q8T6V4u0WLVNCulu%0ALV/lPGGRu6sOxHpW1RVLV9VsNHsnu9VvILO2XrJM4Rf171NYXcN/Y295avvt7iNZY2wRuVhk%0AHB56Gp6KKKKKKKKKhvZ/stnPceW8vlRs+yMZZsDOAO5r5Z/Zou9R1rxX4w0jxDpt1Pp99K1z%0AcGWNsW10HPVv4HIJ9DlB6V761/feElVNYkm1DRAcLqJG6a2HpOB95R/z0A4/iH8R6u3miuII%0A5oJElikUMjocqwPQg9xVDUb24kSa30Q2s9/Gyq4lk+WAMM7nA5PHIXjPHI61HpmjmBJm1K7m%0A1K5nKmVpuIwVOQEj+6gBPuemScZrWHTjpVHWdVttIt4JrxiqTXEVqmO7yOEX9WH4VleOWF1Y%0AWmir9/V7hbVhn/ljgvN/5DRx9WFTXvhm1a7a+0ySTS9RYgvPaBQJcdpEIKuPcjI7EVDeXMGr%0Ai+8Oa5B9mmu4ZEjG7clxGQQWjbA+YDBK4yDzyMGrHgzUpdT8PwPef8f1uWtboEY/fRko5x6E%0AjcPYityimuiyRsjqGRgQykZBB7VxcdtbeBdVhWyt4rXwzfuEeOJdqWdwThWA6BH4U9g2D/Ea%0A7aqupX9rpllLd386QW8YyzseB6D3JPGK5a+8PweOo4ZfFFjnR42Etrp0wwzNjiSYdQeThOwP%0AzZJwvYoixoqIoVFAAUcAD0p1FFFFFFFFFFeGfs9s/wDwsL4tRvtwusA4HqXmz/IV7kQCCCMg%0A1wuvaPqeiJdnwTcRo06M76W+CFycGW3yQEbnOw/IT/dOSdvwRcaTLoqx6K7lYmK3CzgidZf4%0AvOB53k8nPX6YrM8XeO7Xwj4l0uy16IwaTqSlINQGSqTg8xyDsCCCD7HPrWFP4n1bwt8QfEsO%0AqWckvhmSxbVbScMAwaNEEsa5POSQccYOfU45zxF4p0f4o32i6JaNqljJbanaXRdSijcY5JAD%0A15AU/jXp9qV1LxxdzD5otJtxaoeMedLh3/EKsX/fRrpKraja/bLSWJZZIJGUhJ4sb4iRjcpI%0AIzzXF+Erq6svFt7a6pD5E2oqWbClY5LiEBXdPaSMxNjJwVYdQa72iiq2pWNtqdhPZX0KTWs6%0AGOSNxkMp61yWka43hqG50jxLPI8tkB9juCpZ76AkKgAA+aUEhGA6naf4uNLT9KuNT1CPV9eU%0Aq0fzWenkgrbf7T4yGl9+i9F7sekooooooooooooFeE/ANx/wtb4tIo+U6mrdP+mk1e61j6Db%0ATG51HULwo011MVhKsGC26cRgEevzP9XNQeIPDi6hdJqWm3LabrUS7Uu41DB1/uSp0dPY8jsQ%0AaxrifTvErL4c8badDbasMyQKxykpAI862kODuAJ44Zc9MYJxPEUsp0eaz11VutX8OkXpZ0GN%0AQscFJW29CWjZ1ZegcDsRXnPwx+JWk6/8QJLMWNpZ2tjfXF9aTwQJEGtEtpUCtgA5UMCPYn0r%0A3jwJbSQeG4rq7Upd37vfThhgq0h3BT/uqVX/AIDXD+M/EWtar4gsrLSZ1tvCTkrcX1vk3F46%0A9YIP4iCcDegOPmORiup+Hl94n1W2uLvxPpkOixK5httPVvMkVVON7yd844wBxzzkVk/FewvL%0AW90bxNpcc802mzF54osnfGqM3QevzJ7eaT2r0K0uIru1hubaRZIJkEkbqeGUjII+oqWiivM9%0AO13Udb+OV/pj2M8Wj6JYMolkX5JLhzE24HpkIRjvgk969MoooooooooooooFeFfAlfK+Lnxa%0AiKKD/aCNkdeXlP8AWvXvGEt1D4U1iTT0d7wWkvkrGu5i+07cDuc4q3o9lHpuk2VjAu2K2hSF%0AR7KoH9KuVn61pFjrdkbXUrdZos7lJ4ZG7MrDlWHYjBFee+NtMv7awFrrBF7ZwKxtNXcfNCCN%0ArQ3YXrE6naXX6sAVDV85fC7SLRfjBqmmPp4gsC0g3XJB+ywq6vJl+mPKDpu77xzg19J/2xe/%0AECUw+Hk2eGlbY13KpEdzjrjBBZP9kY3fxMo+Vuz0Tw9ZaU5nUNcXrKEa5lwX2joqgcIo7KoA%0ArYyCSM8iud+ImprpHgzVrwXsVnPFbu8EkjhQZAMqvPXJGMd81heEtR1JFuNB0a0tvLsHBjnv%0AJGQLbSfPCFiC7jtU7MEr9zrXYPZXM1t5c2pTpITkvAiJj2GQcD8z70y30toXmb+0b+QyIU/e%0ASAhD/eUY4NU7i2v9Kt/tTa872lupkuPttuj5jXliCmzBwDyc/Q1z3hLVp9G0uS88QaVcWi6l%0AM+oS3kZ86NPMOVWXADIUTYpJUqNv3q7u2nhuoI57aVJoZBuSSNgysPUEdRUtFFFFFFFFFFFA%0ArxP4UBIvjz8U4olKoXt3OepYgkn8ya9M8fT3Fr4N1a4tJXimhgMgdCQVC8nkewNb6nKgjoRm%0AlorjvH48SSXvh1PDsLNZrfJLqLq6rmAMqtHgnkEOzHH/ADz9xnwnw5pPh+9/aW1TTZ9MWHR9%0AQtXe2tg22OcpjJKjqjGN229DgHpX1JDFHBEkUKLHEgCqiDAUDoAO1PrD1e+h06922Fol1rd4%0AgVIVYKWVScPIf4UXccnnrgAkgVS17TrbTdN1nX7qP7ffQWk0qC6+dIwIyfLRcYVTjBwMnPJN%0AM1hX0rxNo2sbQsVyg0y8C8AFjuhb6B8oP+utdZRXL+O2+122n6Eoy2rXAgkHpAo3y/gVXb/w%0AMV04AAAA4HFYet2OqJJDeaBdIjwKQ9hKo8m4XrgH+BvRuR6g1f0XUU1XTo7pIZ4CxKvDOm14%0A3BwykeoIPIyD1BI5q9QMEZBBHtRRRRRRRRRQK8V+HJWP9oz4lRIOGgtXJxjB2Ln+dexahbLe%0AWFzbSKjpNG0ZVxlSCMYI7jmsrwRqcmreGLOe5VEvIwbe6jXok0ZKSLjt8yn8MVu0VzfjzUJ7%0AbR47HTmI1PVJRZWpU8oWBLSf8AQO/wDwHHevBfiVBD4b/aN8GTWX7iC0sIOxwYkZ0ccf9M8/%0AlX09VXUr6HTrU3FyW2blQBV3MzMwVQB3JJAqDS9Ljsbi8uWdp7u6kLyTOOdoJ2IPRVHAH1PU%0AmqnixopbO202aJpv7SuFtigbbleXcng8BFb69OM1a8SaWut6Fe6ezmNp4yElHWN+quPdWAP4%0AVX8Haw2u+HLK+mj8q6ZTHcxEYMU6ErImPZlYVtVyulN/a/jrVL7k2+lRDToTngyttkmI+g8p%0AfqGFdVRXP+KnvdPWLWLATzraf8fNmhyJoT94qP76/eHc4K965HxnPr/jeS203wJqa2WjrKF1%0ATU1yrMpx+7gbuwGdxHAJAznIG34j8UaP4A0CK3hgub5rVY4Y7CxAmuApwqkrnIGcfMepPcmt%0A7w3f3+p6al3qWmPpjycpbSSB5FXH8eOAfYZxWrRRRRRRRXKeOvFMvhqbQ1jghlS/vVtpC7gF%0AFI6quRubOOBz14OK8/8AAYSL9pr4iRjO57K2k/8AHIs/zFe11ytxeDw74phikht4NH1diBKi%0AbSt7n+M9P3i4AP8AeTH8QrqqK5HSiNd8b32p5DWekK2n2pHQzNtadvwwiZ9Q4ryj47WCS/Gj%0AwOJMKupWlzpxbaOrqyDnvjzRXt/hLUTq/hfSb9vv3FrHI49GKjcPzzUNzZz3/im2lmx/Z1hF%0A5ka5B3XDZGT/ALqZx/109q3OO9c5pcZ1bxDLrRkSSxgjNrYlGyGyQZZPxICj2Qn+Kujrk9Mf%0A+yPHWo6a3y22qxDULb081cJMo/Dy2/4Exrd17U4dG0S+1K5BMVrC0pVerYGcD3PSqXgrTZdM%0A8N2cV2B9ulBubs/3p5CXkP8A30xx7Yq5r+r2Wg6Pd6pqcvlWdshkkbGTgegHJPtXK+EPiPp/%0AiDSJNau4Romhu220udTuI4WucZ3MFzwoPAOeeapan4muvFly2neF7TUJ9KGPP1CEGBJ/9iOZ%0AsAL/AHnXceyjuJ9B0+9n1S+0PVtQa2gtEjmgstO/cJ5D5AXzAA5Csjrxt4Az1rtdO06z02Ex%0AWFtFbxk5IjUDcfU+p9zzVuiiiiiiiikIBxkA45FeLeEAF/ak8c8j5tLtzx/uw17VUN3bx3dt%0AJDLna4xlTgqexB7EdQexrntGvLzQ4zY+JrlGhSVIbTUpZFX7TuztRx2kGME9G4I5OBd8X6wd%0AE0C5uoUEl4cQ2sX/AD0nchY1/FiPwzUvhfSF0PQLPTw/mSRJmWU9ZZCdzuf95iT+NeP/ALRI%0AW08dfC3UmbAi1bYfTl4j/Q16Z4BIt7PVtMwF/s7Up4lUHOI3Pmp/47IPyqfwNibRZNRbO/UL%0AmW7JPdWchP8AxxUH4UPexeJjdafYtP8A2cAY57+3k2ZYEZjjbHzcZDMOnQHPTet4Y7a3iggR%0AY4YlCIijAVQMAAemKkrkviPHLbaRba5apvuNEuFvSBnLQgFZlH1jZjj1Ap/ill1i40HS7eRH%0At7udbyYqfvQRYf8AIv5Q+hNZfib4p+G9JvH0y11OwuNYDtEYHuVjSJ1OD5jHpg9gCx7A1wtz%0A46sJfElrDdXkV1rEt01nFc38bLa2cisFPkwDJJ5PzSMrADkgECta+8P+Cddv9Mu9Uv7vxTe6%0Ac+6GOyjM1unH+r2RL5aoMA4JzwMk1u+CfGHizxBqkkFz4JbSNKt5Ghe5urvDHacfJGE+b88e%0A9XfEPijw9pni/S3e9e41R1lsfstl+/cBgJPnjQFusQA/3j71L4i1fxdc6PM3hLQY4rzAMbar%0AKqA/MAfkQk9Mnkr9D0rY8J22uwaWh8UX9rd6i4BcWkPlxR+y5JJ+p/IVt0UUUUUUUV4t4TJH%0A7UvjYPwW0m3KjPUbYa9poqK6t4bu3kt7qGOaCQbXjkUMrD0IPWvP4dOmufGZstJkefTtCZbg%0AxXkrNGlxIhAjRsFvkjLNgk4Mi4wBXbpeypbyyXlnNEYzjEf73ePVQvJ/IH2rw/8AavuF/wCE%0AV8N6pBHL/oOsx58yJ06ozdGAz90V3Gka9t8Y621lp2orb39pHfb7mDyFVo1ZGYq5DEELCOAe%0AtbPhay1fUtH0268Q3UKq9sjNY2kYWJtyciQnJbqflGF9jXVQxRwxJHCixxoAqqgwAB2Ap9FY%0AnizX7Lw9YQTakheG5nW1ADIo3MD1LsqgcHqa8A8QQ/EWHxTN4P8AD1sLe3hsvs1tqCzILh7M%0AO5UxlmHOCitjn5AcjINReDPgHqmkeIYtXuvPnuIsSIZLyOB/NzksSqy+vHOc856V6p/wglxL%0AeLdnRfDMF0JDKJpWnunDE7iedmctyR05PqaXWfCPjrUtetp4PG8el6csQWSGwsQuWDE8K7OM%0A4OM57DioPEfwx1jVXR08c6rIAoU29/BFPbv7tEoRT+INULrwr40sRpajUbGS3sbhZoo7OOGA%0AM+1lwIzGo6MeN9dB/bPiC0JbUZry2RRg+ZohnHXHWCVq5Ox8f6xrXjeXTdI8Y+EVgtyI3trq%0A0millfPIAZhzzjhj06V7Z2B4oooooooorxjw+6Q/tT+KY/4rjRYW6Y5HlD8a9noqjrep2+ja%0AReajeMVgtomkbHU4HQe56VmeBNNn07w7C1+gXUrxmvLzv++kO5h+GQo9lFdD1rxv9rG0Nx8I%0ALmdRk2d5BOfb5in/ALPXTwXn2keA9cyoiv7f7HMCM8TwiRef9+FR/wACrqfDBtxoNpDZySSQ%0A2ym1DSABiYiYznHfKmtSiisbxP4a0rxRZRWetwPPbxyeaqLK8eW2ledpGQQzAg8EGpNe0S21%0Ai0SOQvBcQsJLa5h4kgcdGU/oQeCCQcg1W0jV50vF0nXFji1MKWjkTiK6UdWTPQ+qcke45reo%0AorB8S2lzd6j4d+zxloYdQ86dscKghlAP/fRUVvVSj0rToppZo7C0SaVt0jrCoZz6k45NXaKK%0AKKKKKK8UtAP+Gsr0kLn/AIR9cHjP3lr2uivMvGGu3Wo/FXQ/BSac82mmJNVvJ1OQFRn2qwPG%0A3esZz36Y5r02ivHfj9o9y3gPx3fztG1rNYWkcCAklTFMXZiDwPvjp6VY8PTG5/Z68Pagi/vN%0APs7W9Ht9ndWb81Rh+Nd/oVvBpuoajaJeCV7qVtQjh24MaPgNg9wXDH/gVbdFFFFZniDRrfW7%0AEW9wXjkjcSwTxnEkMi8q6n1H5EZByCRWPpfilLO/j0PxRNb2mtZCQv8AcjvgejxZ79inJU+o%0AIJveJvFOmeGptNj1R3RtQn+zw7VyN3HJ9uRT4fFXh+a1+0xa3pr2+ATILlNoyQBzn1IqO2uf%0AtPiWa5F9AdOhtVjiSO4BDSMxLsyj0UR4J/vNW1HNHJJJGkis8ZAdQclSRkZ9OCDUlFFFFFFF%0AFFeJef5X7WwQnb5vh/aB/ewxP9P0r22iq6WdvHey3iQoLqVFjeXHzMq5KjPoCzfmasUVyXxb%0Asv7Q+GPim2BUFtOmYFhkZVC39K5b4AImsfAXSLSYho5bee2br08x1/ka29Ctb3UvDvhTVbZo%0Axq1gq21yJDgSJkR3CEjvlNw/2kA6E13EUiTRh4nV0PRlOQfxp9FFFFcZ8Rvh7pHjeG2lvzcQ%0AalY5eyvLeQq8D5BBA+6eQOo7dq5T4Ua1r/jebU7fx/4YS0n0tTbRXTRNGJd4KyjBOMkAHKnH%0ANT+IPhn4E0e2TGiTzSXbRWkNlFdy/vSCpGAWwMBMs3opzV+4+DXhSYSbEvoWeMxEpcdAWVjw%0AQRztA57V3OmaZDp099JCzk3cqysGOQu2JIwB7YjB+pNX6KKKKMUYoxRijFeEa6Vg/a30CUuF%0Ajl0VsnOM4E3X8hXd/G3VtT0z4a6pL4eimm1K42WsJg5ZTIwTIx35wPciux0hpZNJsnuVKztA%0AhkVgQQ20ZBz71bxRijFZnii0+3eGdWtBn9/aSxcdfmQj+teUfsjXf2j4RpEettfTRn2zhv8A%0A2avQfBUjRX3iXTHAAtNSeSMf7EyrKD/307j8KW0s5PC+o3ciyxjw5OWnZHO37FITltvrGxJO%0AONpyeh46eNkkjWSNgyMAyspyCD0IrxP4wW2p+LfFWl6Z4d8WHw/LpkwN1FNI9uZQ43LJGRxI%0AQEfg8cGvW7bW9Kn+WDVLKYqqElZ0Jwwyp4Pccj17Vet5ormFJreVJYnGVdGDKw9iOtSYoxWd%0AresWuj26yXTMzyHZDBEN0szf3UXuf0HU4FVNI0uWTUW1nVd326SMJFbsQVs0IG5FI4JJHLd8%0AAdAK3MUYoxRijFGKMVzvjzxK3hHQn1l9PmvrG3ObtbcjzI4+7qp4bHcZHHParnhXxFpvirQ7%0AfV9En+0WM4OxypU5BwQQehB4qzrOq2mj2El3fO6xJgYRGkZiTgBVUEkkkDAFc/Hc+Kdd+e0g%0Ag8P2JwVku08+7dfXywQkf4lj6r2qzH4OspG36rd6lqspIJN3dNsz7RJtjH4LXjnirRdKP7Uv%0AhXT7nT7WTTn0Uots8QaP5fPx8p44xXfeJvCejWviLwtb6RZR2DXN8zTpaARCSOONpCSB6OsZ%0ABGCDXX2mk31ldRNBrN1PaDh7e7RZCRjjbIAGBzjli3071VsvFKpqEen69YzaTeyvsgMjB4Lg%0A9hHKOCx/usFb2rpaKpa1bXF5o99bWdwba6mgeOKcDPluVIDfgea+WPgvrcvwk8P+Mb7xbLPm%0A1vVsodLE4Bln/wCWjIpODwUO70FdT8O/jvD4j+JdtZP4Z/s6LWtsK3TXTOzbA+zjaFPOV49e%0ApxX0UQCCDyDWTZaQmkR3A0f5EkYOttI58lDnnYOSmfQcDsOueO8T+D/C2s+dd+Ira70u6ll5%0AuGu2UBsYyrBigB3NgHH3jwCansPhT4WtYGgjS5lnVYU857gmRPKB8vaf4cA9gM9811nhnRbX%0Aw1oFppNk8rWtopVGmbc+Mk8nAz1qfUdVstOtDc3dwiQhgm4fNlj0UAck+wrMXV9T1NQNH0yS%0A3iYf8fepKYlAPdYvvsfZtn1rSg0q1i1GTUCnmXjjb5rksUX+6ufujvgYyetX6KKKKKKKjuIY%0A7mCSGdFkikUo6MMhgRggj0rzjXH/AOFayxv4ftUl0m83btMXcBbOoyZ0wDtiA5kAHHUckg9V%0A4Y0iKJm1i4vF1HUrxAWu1P7sRnkJEuSFTp6k9SSa6HIorwfxqMftYeCWz10uQfpPXp8xW8+J%0AVvHgH+zdMeU/708gVf0gf866mmuqvjcoIBzyO9c1Aup6DqqQt9o1LRbqTakhJkntHYnhv70X%0AT5vvL3yvK9PXPaz4jEF22m6NbNqer4BMKNtjgz0aaTog9uWPZTXlvxA+HdhZT3HjjXhaav4g%0AZoUjtLnMVj5hYKMIOW4wPmbGRk4HTk/2iNOh8HeIPhv4h0qzt7OGyn8swwLhEKyLJgYxwcv+%0AtfTysGUMpyCMg0tIwDDBAI96yL7wxod/cyXF5pVlLcSYLzGIB2wMDLDk9BS6j4a0bU7r7RqO%0AnW91LtCZmXeAB2APFXrCxtNPtxb2FtBbQA5EcMYRQfoKs0UUUUUUUUVV1O9h03T7i8um2wQI%0AZHPfAHb1PtWf4Zh1B9PNzrjZvbljKYMDbbKQMRAjrgAZOTk5PTArBvd3gO4a7gQnwpIcz28a%0AEtYOT/rVH/PI5+ZQPl+8OM1J8TtP1LxB4Hlk8I3WNXiMd5p8sMgAdlIIAYnbhlJHPHNcXrHj%0ALxvceD/DOo6DaQS38izDVo7eAzLDJGANhz9xgd2QSOQQCeM8i15rd58dPhldeKLeO21aS0uV%0AniRdoXDzhQPUbduD3znvXtfhRTc+KfFuosxIN1DYx5PRIoVJA/4HLJXV0VW1G+tdNspbu/uI%0Are2iXc8kjBVUfU15xpFxq+o6m2hvcahpmh3RkubG7mGLu4iBG6IE8x4LZBYbyh4AKk16JpWm%0AWek2a2unwLDCDnA5LHuzE8knuTyatkZryP8Aal0Q6t8IdQmjXdLp00V4oA5wDtb/AMdcn8K0%0APB/i2/v/AA/8PGsVWeLUrdUvT5DttCRfM3mD5VIZcYPJz7V6bRRRRRRRRRRRRRRXPareTXHi%0AjTdItjEYRG93ehlDfux8qLg9NznOf+mZroaRlDKVYZBGCDXCm1/4V88t1bMx8Isd01v1/s0n%0AHzx/9Mu7L/D1HGa5L4tvL4a0nXLrRbeW707xTaPbmK2XzAt8y7UkAH/PReDjui+teGfDTxRr%0AWu/EP4cPrkiymxupbGK4LfvWQAEo4P8AdDjB6kHvivrH4Z7pfCqXz4Lahc3F7kDGVkmdk/8A%0AHNtdVWDrPiAW1ydP0m3OpauR/wAe8bYWEHo0z9I1/Nj2BqtYeGXuL2PUvEtz/aN9G26GJRtt%0ArY548tO7f7bZPpjpWj4jiZdNkvbWzhu9QsUe4tElH/LQIw4I5BIJX8auaXfQ6nptrfWrbre5%0AiWaM+qsMj+dWqzfEumRa14e1LTLhA8V3bSQMCM/eUj+teVfsn3/2n4XfYZJN0+nXs0DIesYJ%0A3Af+PGvZ6KKKKiubmC1QPczRxIWCguwUEnoOe9SA8daXNJkUtFFFFFcz4Yhhn8QeJNUiuxcm%0AW5S0wEK+SIUAKZPX5mc5HHze1dNRTZUWSNkkUOjDDKwyCPQ15V4j0D/hFdKv7LdPJ4Ku/vKm%0AWk0aTIKyx9/KDANj+AjI4zj5IuJL7w/8VJVmcw3MN48ieQQyNI4+Vo+21iVIPoRX3pp4s/C/%0AhSxhvJ47e1sbaOEvI2B8qhfzOOlUC+seI2/dGfRtHI++Rtu5/oD/AKpfr8/stbmk6XZaRaC2%0A063SCLJYherMerMerE9yeTV2g9K5/wAFrbW+mXGnWhnKafdS2587GQd28AY/hAcY9sV0FNkY%0ALGzHOAM8DJr5a/Z+8Z2Nj8X/ABNoOmQXMtjrl489szrsMGwSO29TznkL+FfU9GRRRRXlninW%0A/DHjvxlJ8Ob1r37XZut5NtTbHJtTJj3g5HDgk49s5pbnwF4uS1eLT/G1ypeOYF5kZiGYttx8%0A2AFyO3bjFMXwd8RIoCIvHau4L7fMtQcgg7QT65wc4/Cug0nw7rMevaFf6re/aJLPThBcypOw%0A8+fGGJj2hdvJOeDnHoK7WiiiiiuN+FGpDV/C8t4Lf7OXv7sFDHsbidxlhgfNjGfcV2VFFNkR%0AZEZHUMrDBBGQRXy98X/hLc6F4z0vxZ4ftnvdFtbiJ57JQztbhXLfKFBJj9hkjoOMY9Y0DVbS%0A7NtrGpWWtazeMPMguEsC0EIPGYVUsF+uS3v2rpx4ttv4tL15eOf+JXMf5LS/8JhYd7LXR/3B%0A7r/43R/wmOmbiHt9bQj10a75/KKoj460QAFv7VXP97Sbsf8AtOszw/4i0211bWjNNcgX18ss%0AANlcLkeTEmCTGADuU963rXxVpMxjSWdradxnybiNkZfY9v1qf/hI9G84Rf2pZ+Yf4fOX0J/k%0ADXgWtz+DfBPxzh8bLq9sdMvIZkuYrZTK0VyQBnCg4DAk59QfWu9i/aB+HDgk67Ins1nN/wDE%0A1g/8Lh8BN41TXh4ylFr9kNq1i1jNtzuBDAhePf8ACt1v2gvhwrAf25IecZFnNj/0Gsm+/aS8%0AF2+qwQW/2y8spFG65hjx5bEngo+CR05Ga9V8L+I9L8U6Uuo6Jc/abRiV37GTkdRhgDV9LCzj%0Av5L5LWBb2RQjziMCRlHQFupHtVmiiiiiiiiua8G37XE2vWcsMEL2GoyQhYY9gKMqyKxHckPy%0Ae5rpaKKK4Tw54W1Kx+J/iXxDePB9hvkSO3CuS5AWMcjAwBsPUt142851b3wuYLyS/wDDV1/Z%0AV9IS0sYXdbXDeskXA3H++uG9SelFh4n8q6i0/wASWv8AZeoSNsiZm3W9y3/TKTuT/dbDex61%0A0vBpaOlYXhSOXZqlzP5gN1fzOquCNqqRGuM9iIwfxrdoqlqul6fq9t9n1Wxtb633bvKuYVlX%0APrhgRmsQ/D7wcZA//CKaDuBzn7BF/wDE1G/w38Eu2W8J6FnOf+PGMf0pF+G3glRgeEtC/wDA%0AGP8AwrOu/hF4Ku9Yhv5dCs1WKNUW1jiWOAkEkMyqBuPOOeOBxXdQQxW8KQwRpFFGoVEQbVUD%0AoAB0FSUUUUUUUUUVgJaRaZ4tnvGuIIk1WOOEQnh5JowxyOx+T9EFb9FFFFFVtQsbTUbSS11C%0A2hubaQYeKZA6sPcGuYGl614bcvoUz6rpffTbuX97EP8ApjMeo/2Hz7MBxW3omu2esLItuZIr%0AmLia1nQxzRH/AGlPOPQjIPYml8T6oNH0K8vdu+SNMRRjrJIx2og9yxUfjVvTI54tOtY7yUTX%0ASxKJZAAN7gDcePU5qzRRRRRRRRRRRRRRRRRWT4n02TU9LKWsixX0LrcWsjDIWVDlc+x+6fYm%0AneGdXTXNFtr9YZLd3BWSCUYaKRSVdD9GBGe/WtSiiiiiisvXdEtdYhQTGSC5iO6C6t22TQt6%0Aqw/UHIPQgivP9P8AFmqQaxc23iKBdS8PabKYH1iCzyHuBsZWaME7fLIYM6grux93FenWV1b3%0AtrHc2c0U9vKu5JImDKw9QR1qaiiiiiiiiiiiiiiiiiiud8QR6lp93/a+k+ZdoqBbrT8581Bk%0A7ovSQZPHRhwcEA1s6bew6jYw3dsWMUq7l3KVYexB5BHQg9Ks0UUUUVzt7rE19qP9m+H5IZJ4%0AZALy4I3JbL3XjrIR0Xt1PYHZsbK2sLVbaygjggUkhEGBkkkn6kkn8a5ubwidNvZ9Q8J3R0y6%0Amcyz2r5ktLlj/ejz8h/2kwfUN0qXTvFsa30emeIrY6PqjnbEsj7obk/9MpcAN/unDe1dRRRR%0ARRRRRRXDeMPiLZ+E/EDWWqWF2bCKyF5PfQoXWEMzqqsAO5THXqRx1Ip2nxl8FXMTyLqkiKhI%0AbfbSAqQrE5G3jAU9fb1FaWl/E3wjql7a2ljrMMl1dMiwx7HBYupZRyOMgd/b1rZ8LeIYPEdt%0AeTW0M0P2W6e1dZSpJZccgqSCCCO9bVFFFFY2v6dfXJjutHv2tb+EHYkmWt5h/dkT0/2lww9x%0AwYbnxJbaRZ2L+Jimmz3AIc5Z4Y2HXMu3aB6FsZrYs7y2vYRLZ3EM8R5DxOGB/EVPSMwUEkgA%0AdSayIPEmkXN49pZahbXd2gYtDbuJGG0AkHHQ8jg1XjOt6pcxSOBpFgjBjH8slxMB2bqiKe+N%0AzY7rWvp9ha6bbC3sLeK3gBLBI1CjJOSeO5NWaKpaxpVjrVhJZaraQ3dpIPmjlXcPr7H3HIry%0A240v4g+EfGEd1oTtr3g2OPyv7MlugbmNepKs4G4qemWY44J9PWbKcXVpDOI5YvMQPslQq65G%0AcMD0PtU1FFFFFFFeT6T4p8T6v8X9Y8N6n4ThXw3EpX7e8LfOqjKMXPyuCTwoHGfY16EPDeiA%0AsRo+nAsSzYtk5JBBJ47gkfQ1FB4T8PwXNvcQaLp0U9u2+KRLdVZGxtyCB1xxV3SNI0/RreSD%0ASrOCzhkkMrJCgUM56sQO/Aq9RRRUc88VuoaeRI1LBQXOASTgD8TUlNdFdSrqGUjBBGQawrbw%0Ab4dtNUGo2ej2dreht/m28flEn1O3GfxqnceCbWV8prPiSFSSSserT4OfqxI/DFTJ4K0drGSz%0AvxeanbPKsxTUbuS5AYDA++x49uma3LCwtNOt0t9PtYLWBeFjhQIo+gFWaKKKKKKKKKKKKKKK%0AKKKKKKKQgHqAaWiiiiiiiiiiiiiiiiiiiiiiiiiiikooopaKKKKKKKKKKKKKKKKKKKK8y8X6%0A3470jxRe3ejaUuqaFEkECWezbJJI5G6RWAPyqMg56ccdTWZb/FLxQzRNJ8P9XMeZlkwrqw2i%0AMrgFe5cjnHTOetb+j/EHUL7Wo9PufCWrWu6SVDK+NoEcQfIyBkEnaMd/yrmvF/xK8Xab4F0T%0AV9E8MS3mo3l3JBc28ltL+42swC7B83OOGPp78et6RPcXWl2k99b/AGW6liV5YN27ynIBK574%0APFWqKKKWiiiiiiiiiiiiiiiiiiiijFGKTApcUV//2Q=="/>
          <p:cNvSpPr>
            <a:spLocks noChangeAspect="1" noChangeArrowheads="1"/>
          </p:cNvSpPr>
          <p:nvPr/>
        </p:nvSpPr>
        <p:spPr bwMode="auto">
          <a:xfrm>
            <a:off x="1941513" y="427038"/>
            <a:ext cx="304800" cy="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3800</Words>
  <Application>Microsoft Office PowerPoint</Application>
  <PresentationFormat>Широкоэкранный</PresentationFormat>
  <Paragraphs>649</Paragraphs>
  <Slides>59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inherit</vt:lpstr>
      <vt:lpstr>Times New Roman</vt:lpstr>
      <vt:lpstr>Ubuntu</vt:lpstr>
      <vt:lpstr>Тема Office</vt:lpstr>
      <vt:lpstr>«Инструменты» программирования</vt:lpstr>
      <vt:lpstr>Планирование работ по созданию ПО  Иерархическое планирование</vt:lpstr>
      <vt:lpstr>Постановка цели проекта по созданию ПО</vt:lpstr>
      <vt:lpstr>Постановка цели и планирование работ</vt:lpstr>
      <vt:lpstr>Критерии правильности постановки задачи</vt:lpstr>
      <vt:lpstr>Иерархическое планирование</vt:lpstr>
      <vt:lpstr>Иерархическое планирование</vt:lpstr>
      <vt:lpstr>Иерархическое планирование</vt:lpstr>
      <vt:lpstr>Инструментарий для постановки задачи и планирования проекта</vt:lpstr>
      <vt:lpstr>SMART-критерии</vt:lpstr>
      <vt:lpstr>SMARTER-критерии</vt:lpstr>
      <vt:lpstr>SWOT-анализ</vt:lpstr>
      <vt:lpstr>SWOT-анализ</vt:lpstr>
      <vt:lpstr>Радиальная диаграмма</vt:lpstr>
      <vt:lpstr>Радиальная диаграмма</vt:lpstr>
      <vt:lpstr>Радиальная диаграмма</vt:lpstr>
      <vt:lpstr>Интеллект-карта (ментальная карта, mind-map)</vt:lpstr>
      <vt:lpstr>Интеллект-карта (шаблон)</vt:lpstr>
      <vt:lpstr>Интеллект-карта</vt:lpstr>
      <vt:lpstr>Принципы построения интеллект-карт</vt:lpstr>
      <vt:lpstr>Цепочка целей</vt:lpstr>
      <vt:lpstr>Методологии разработки ПО</vt:lpstr>
      <vt:lpstr>Методики разработки ПО</vt:lpstr>
      <vt:lpstr>Методики разработки ПО</vt:lpstr>
      <vt:lpstr>Методики разработки ПО</vt:lpstr>
      <vt:lpstr>Методики разработки ПО</vt:lpstr>
      <vt:lpstr>Методики разработки ПО</vt:lpstr>
      <vt:lpstr>Методологии разработки ПО</vt:lpstr>
      <vt:lpstr>Методики разработки ПО</vt:lpstr>
      <vt:lpstr>Рекомендации по организации работ во время создания ПО</vt:lpstr>
      <vt:lpstr>Рекомендации по организации работ во время создания ПО</vt:lpstr>
      <vt:lpstr>Сцепление модулей программы</vt:lpstr>
      <vt:lpstr>Стандарты на документацию в области программирования</vt:lpstr>
      <vt:lpstr>Стандарты в области программирования</vt:lpstr>
      <vt:lpstr>Стандарты в области программирования</vt:lpstr>
      <vt:lpstr>Виды программной документации (ГОСТ 19.101-77)</vt:lpstr>
      <vt:lpstr>Виды программной документации (ГОСТ 19.101-77)</vt:lpstr>
      <vt:lpstr>Виды программной документации (ГОСТ 19.101-77)</vt:lpstr>
      <vt:lpstr>ГОСТы на системы автоматизации (аппаратно-программные комплексы</vt:lpstr>
      <vt:lpstr>IEEE STD 830-1998 (830-1998 — IEEE Recommended Practice for Software Requirements Specifications): </vt:lpstr>
      <vt:lpstr>ISO/IEC/ IEEE 29148-2011</vt:lpstr>
      <vt:lpstr>Организация команды разработчиков</vt:lpstr>
      <vt:lpstr>Система контроля версий ПО (Version Control System, VCS) - репозиторий</vt:lpstr>
      <vt:lpstr>Распределенные системы контроля версий ПО (Distributed Version Control System, DVCS)</vt:lpstr>
      <vt:lpstr>Системы контроля версий ПО (Version Control System, VCS) - репозитории</vt:lpstr>
      <vt:lpstr>Git и Mercurial – две самые распространенные DVCS</vt:lpstr>
      <vt:lpstr>Рефакторинг</vt:lpstr>
      <vt:lpstr>Рефакторинг</vt:lpstr>
      <vt:lpstr>Рефакторинг</vt:lpstr>
      <vt:lpstr>Рефакторинг</vt:lpstr>
      <vt:lpstr>Инструменты разработки ПО Текстовые редакторы</vt:lpstr>
      <vt:lpstr>Интегральная среда разработки (ИСР, IDE)</vt:lpstr>
      <vt:lpstr>Самые популярные IDE</vt:lpstr>
      <vt:lpstr>CASE-технология</vt:lpstr>
      <vt:lpstr>CASE-технология</vt:lpstr>
      <vt:lpstr>Обзор CASE-систем</vt:lpstr>
      <vt:lpstr>Система моделирования Rational Software Architect</vt:lpstr>
      <vt:lpstr>Система моделирования Rational Software Architect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Салибекян</dc:creator>
  <cp:lastModifiedBy>User</cp:lastModifiedBy>
  <cp:revision>118</cp:revision>
  <dcterms:created xsi:type="dcterms:W3CDTF">2017-04-16T20:31:17Z</dcterms:created>
  <dcterms:modified xsi:type="dcterms:W3CDTF">2019-06-11T12:33:00Z</dcterms:modified>
</cp:coreProperties>
</file>