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75" r:id="rId3"/>
    <p:sldId id="276" r:id="rId4"/>
    <p:sldId id="278" r:id="rId5"/>
    <p:sldId id="279" r:id="rId6"/>
    <p:sldId id="280" r:id="rId7"/>
    <p:sldId id="282" r:id="rId8"/>
    <p:sldId id="285" r:id="rId9"/>
    <p:sldId id="286" r:id="rId10"/>
    <p:sldId id="288" r:id="rId11"/>
    <p:sldId id="290" r:id="rId12"/>
    <p:sldId id="308" r:id="rId13"/>
    <p:sldId id="291" r:id="rId14"/>
    <p:sldId id="310" r:id="rId15"/>
    <p:sldId id="294" r:id="rId16"/>
    <p:sldId id="296" r:id="rId17"/>
    <p:sldId id="298" r:id="rId18"/>
    <p:sldId id="302" r:id="rId19"/>
    <p:sldId id="303" r:id="rId20"/>
    <p:sldId id="304" r:id="rId21"/>
    <p:sldId id="305" r:id="rId22"/>
    <p:sldId id="301" r:id="rId23"/>
    <p:sldId id="307"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 name="Shape 13"/>
          <p:cNvSpPr txBox="1">
            <a:spLocks noGrp="1"/>
          </p:cNvSpPr>
          <p:nvPr>
            <p:ph type="subTitle" idx="1"/>
          </p:nvPr>
        </p:nvSpPr>
        <p:spPr>
          <a:xfrm>
            <a:off x="1371600" y="3886200"/>
            <a:ext cx="6400800"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0" name="Shape 70"/>
          <p:cNvSpPr txBox="1">
            <a:spLocks noGrp="1"/>
          </p:cNvSpPr>
          <p:nvPr>
            <p:ph type="body" idx="1"/>
          </p:nvPr>
        </p:nvSpPr>
        <p:spPr>
          <a:xfrm rot="5400000">
            <a:off x="2308950" y="-251550"/>
            <a:ext cx="4526100"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50" y="2171687"/>
            <a:ext cx="5851500"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6" name="Shape 76"/>
          <p:cNvSpPr txBox="1">
            <a:spLocks noGrp="1"/>
          </p:cNvSpPr>
          <p:nvPr>
            <p:ph type="body" idx="1"/>
          </p:nvPr>
        </p:nvSpPr>
        <p:spPr>
          <a:xfrm rot="5400000">
            <a:off x="541350" y="190487"/>
            <a:ext cx="5851500" cy="6019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9" name="Shape 19"/>
          <p:cNvSpPr txBox="1">
            <a:spLocks noGrp="1"/>
          </p:cNvSpPr>
          <p:nvPr>
            <p:ph type="body" idx="1"/>
          </p:nvPr>
        </p:nvSpPr>
        <p:spPr>
          <a:xfrm>
            <a:off x="457200" y="1600200"/>
            <a:ext cx="8229600" cy="45261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lstStyle>
            <a:lvl1pPr marL="342900" lvl="0" indent="-139700" rtl="0">
              <a:lnSpc>
                <a:spcPct val="90000"/>
              </a:lnSpc>
              <a:spcBef>
                <a:spcPts val="640"/>
              </a:spcBef>
              <a:defRPr b="0" i="0">
                <a:solidFill>
                  <a:schemeClr val="dk1"/>
                </a:solidFil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25" name="Shape 25"/>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31" name="Shape 31"/>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38" name="Shape 38"/>
          <p:cNvSpPr txBox="1">
            <a:spLocks noGrp="1"/>
          </p:cNvSpPr>
          <p:nvPr>
            <p:ph type="body" idx="1"/>
          </p:nvPr>
        </p:nvSpPr>
        <p:spPr>
          <a:xfrm>
            <a:off x="457200" y="1535112"/>
            <a:ext cx="40401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9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47" name="Shape 4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400" cy="11619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6" name="Shape 56"/>
          <p:cNvSpPr txBox="1">
            <a:spLocks noGrp="1"/>
          </p:cNvSpPr>
          <p:nvPr>
            <p:ph type="body" idx="1"/>
          </p:nvPr>
        </p:nvSpPr>
        <p:spPr>
          <a:xfrm>
            <a:off x="3575050" y="273050"/>
            <a:ext cx="5111700" cy="5853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400" cy="46911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400" cy="5667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3" name="Shape 63"/>
          <p:cNvSpPr>
            <a:spLocks noGrp="1"/>
          </p:cNvSpPr>
          <p:nvPr>
            <p:ph type="pic" idx="2"/>
          </p:nvPr>
        </p:nvSpPr>
        <p:spPr>
          <a:xfrm>
            <a:off x="1792288" y="612775"/>
            <a:ext cx="5486400"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400" cy="8049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 name="Shape 7"/>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0" y="1196752"/>
            <a:ext cx="9144000" cy="2520280"/>
          </a:xfrm>
          <a:prstGeom prst="rect">
            <a:avLst/>
          </a:prstGeom>
          <a:noFill/>
          <a:ln>
            <a:noFill/>
          </a:ln>
        </p:spPr>
        <p:txBody>
          <a:bodyPr lIns="91425" tIns="45700" rIns="91425" bIns="45700" anchor="ctr" anchorCtr="0">
            <a:noAutofit/>
          </a:bodyPr>
          <a:lstStyle/>
          <a:p>
            <a:pPr>
              <a:buSzPct val="25000"/>
            </a:pPr>
            <a:r>
              <a:rPr lang="en-US" sz="4000" b="1" dirty="0" smtClean="0"/>
              <a:t>Information structure, syntax, pragmatics and other factors in resolving scope ambiguity</a:t>
            </a:r>
            <a:endParaRPr lang="en-US" sz="3959" b="1" i="0" u="none" strike="noStrike" cap="none" dirty="0">
              <a:solidFill>
                <a:srgbClr val="37B290"/>
              </a:solidFill>
              <a:latin typeface="Times New Roman"/>
              <a:ea typeface="Times New Roman"/>
              <a:cs typeface="Times New Roman"/>
              <a:sym typeface="Times New Roman"/>
            </a:endParaRPr>
          </a:p>
        </p:txBody>
      </p:sp>
      <p:sp>
        <p:nvSpPr>
          <p:cNvPr id="85" name="Shape 85"/>
          <p:cNvSpPr txBox="1">
            <a:spLocks noGrp="1"/>
          </p:cNvSpPr>
          <p:nvPr>
            <p:ph type="subTitle" idx="1"/>
          </p:nvPr>
        </p:nvSpPr>
        <p:spPr>
          <a:xfrm>
            <a:off x="1050450" y="3886200"/>
            <a:ext cx="6722100" cy="1752600"/>
          </a:xfrm>
          <a:prstGeom prst="rect">
            <a:avLst/>
          </a:prstGeom>
          <a:solidFill>
            <a:schemeClr val="lt1"/>
          </a:solid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2400" b="0" i="0" u="none" strike="noStrike" cap="none" dirty="0" err="1">
                <a:solidFill>
                  <a:schemeClr val="dk1"/>
                </a:solidFill>
                <a:latin typeface="Times New Roman"/>
                <a:ea typeface="Times New Roman"/>
                <a:cs typeface="Times New Roman"/>
                <a:sym typeface="Times New Roman"/>
              </a:rPr>
              <a:t>Valentina</a:t>
            </a:r>
            <a:r>
              <a:rPr lang="en-US" sz="2400" b="0" i="0" u="none" strike="noStrike" cap="none" dirty="0">
                <a:solidFill>
                  <a:schemeClr val="dk1"/>
                </a:solidFill>
                <a:latin typeface="Times New Roman"/>
                <a:ea typeface="Times New Roman"/>
                <a:cs typeface="Times New Roman"/>
                <a:sym typeface="Times New Roman"/>
              </a:rPr>
              <a:t> </a:t>
            </a:r>
            <a:r>
              <a:rPr lang="en-US" sz="2400" b="0" i="0" u="none" strike="noStrike" cap="none" dirty="0" err="1" smtClean="0">
                <a:solidFill>
                  <a:schemeClr val="dk1"/>
                </a:solidFill>
                <a:latin typeface="Times New Roman"/>
                <a:ea typeface="Times New Roman"/>
                <a:cs typeface="Times New Roman"/>
                <a:sym typeface="Times New Roman"/>
              </a:rPr>
              <a:t>Apresjan</a:t>
            </a:r>
            <a:r>
              <a:rPr lang="ru-RU" sz="2400" b="0" i="0" u="none" strike="noStrike" cap="none" dirty="0" smtClean="0">
                <a:solidFill>
                  <a:schemeClr val="dk1"/>
                </a:solidFill>
                <a:latin typeface="Times New Roman"/>
                <a:ea typeface="Times New Roman"/>
                <a:cs typeface="Times New Roman"/>
                <a:sym typeface="Times New Roman"/>
              </a:rPr>
              <a:t> </a:t>
            </a:r>
            <a:endParaRPr lang="en-US" sz="2400" b="0" i="0" u="none" strike="noStrike" cap="none" dirty="0" smtClean="0">
              <a:solidFill>
                <a:schemeClr val="dk1"/>
              </a:solidFill>
              <a:latin typeface="Times New Roman"/>
              <a:ea typeface="Times New Roman"/>
              <a:cs typeface="Times New Roman"/>
              <a:sym typeface="Times New Roman"/>
            </a:endParaRPr>
          </a:p>
          <a:p>
            <a:pPr marL="0" marR="0" lvl="0" indent="0" algn="ctr" rtl="0">
              <a:spcBef>
                <a:spcPts val="0"/>
              </a:spcBef>
              <a:buClr>
                <a:schemeClr val="dk1"/>
              </a:buClr>
              <a:buSzPct val="25000"/>
              <a:buFont typeface="Arial"/>
              <a:buNone/>
            </a:pPr>
            <a:r>
              <a:rPr lang="en-US" sz="2400" dirty="0" smtClean="0">
                <a:solidFill>
                  <a:schemeClr val="dk1"/>
                </a:solidFill>
                <a:latin typeface="Times New Roman"/>
                <a:ea typeface="Times New Roman"/>
                <a:cs typeface="Times New Roman"/>
                <a:sym typeface="Times New Roman"/>
              </a:rPr>
              <a:t>Higher School of Economics</a:t>
            </a:r>
          </a:p>
          <a:p>
            <a:pPr marL="0" marR="0" lvl="0" indent="0" algn="ctr" rtl="0">
              <a:spcBef>
                <a:spcPts val="0"/>
              </a:spcBef>
              <a:buClr>
                <a:schemeClr val="dk1"/>
              </a:buClr>
              <a:buSzPct val="25000"/>
              <a:buFont typeface="Arial"/>
              <a:buNone/>
            </a:pPr>
            <a:r>
              <a:rPr lang="en-US" sz="2400" dirty="0" smtClean="0">
                <a:solidFill>
                  <a:schemeClr val="dk1"/>
                </a:solidFill>
                <a:latin typeface="Times New Roman"/>
                <a:ea typeface="Times New Roman"/>
                <a:cs typeface="Times New Roman"/>
                <a:sym typeface="Times New Roman"/>
              </a:rPr>
              <a:t> </a:t>
            </a:r>
            <a:r>
              <a:rPr lang="en-US" sz="2400" dirty="0" err="1" smtClean="0">
                <a:solidFill>
                  <a:schemeClr val="dk1"/>
                </a:solidFill>
                <a:latin typeface="Times New Roman"/>
                <a:ea typeface="Times New Roman"/>
                <a:cs typeface="Times New Roman"/>
                <a:sym typeface="Times New Roman"/>
              </a:rPr>
              <a:t>Vinogradov</a:t>
            </a:r>
            <a:r>
              <a:rPr lang="en-US" sz="2400" dirty="0" smtClean="0">
                <a:solidFill>
                  <a:schemeClr val="dk1"/>
                </a:solidFill>
                <a:latin typeface="Times New Roman"/>
                <a:ea typeface="Times New Roman"/>
                <a:cs typeface="Times New Roman"/>
                <a:sym typeface="Times New Roman"/>
              </a:rPr>
              <a:t> Russian Language Institute</a:t>
            </a:r>
            <a:endParaRPr lang="en-US" sz="3200" b="0" i="0" u="none" strike="noStrike" cap="none" dirty="0">
              <a:solidFill>
                <a:schemeClr val="dk1"/>
              </a:solidFill>
              <a:latin typeface="Times New Roman"/>
              <a:ea typeface="Times New Roman"/>
              <a:cs typeface="Times New Roman"/>
              <a:sym typeface="Times New Roman"/>
            </a:endParaRPr>
          </a:p>
        </p:txBody>
      </p:sp>
      <p:sp>
        <p:nvSpPr>
          <p:cNvPr id="86" name="Shape 86"/>
          <p:cNvSpPr txBox="1"/>
          <p:nvPr/>
        </p:nvSpPr>
        <p:spPr>
          <a:xfrm>
            <a:off x="2198100" y="6197675"/>
            <a:ext cx="4426800" cy="285000"/>
          </a:xfrm>
          <a:prstGeom prst="rect">
            <a:avLst/>
          </a:prstGeom>
          <a:noFill/>
          <a:ln>
            <a:noFill/>
          </a:ln>
        </p:spPr>
        <p:txBody>
          <a:bodyPr lIns="91425" tIns="91425" rIns="91425" bIns="91425" anchor="t" anchorCtr="0">
            <a:noAutofit/>
          </a:bodyPr>
          <a:lstStyle/>
          <a:p>
            <a:pPr lvl="0" algn="ctr">
              <a:spcBef>
                <a:spcPts val="0"/>
              </a:spcBef>
              <a:buNone/>
            </a:pPr>
            <a:r>
              <a:rPr lang="en-US" b="1" dirty="0" err="1" smtClean="0"/>
              <a:t>GramLex</a:t>
            </a:r>
            <a:r>
              <a:rPr lang="en-US" b="1" dirty="0" smtClean="0"/>
              <a:t> </a:t>
            </a:r>
            <a:r>
              <a:rPr lang="en-US" b="1" dirty="0"/>
              <a:t>2016, </a:t>
            </a:r>
            <a:r>
              <a:rPr lang="en-US" b="1" dirty="0" smtClean="0"/>
              <a:t>Osaka, Japan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dirty="0" smtClean="0">
                <a:solidFill>
                  <a:srgbClr val="37B290"/>
                </a:solidFill>
              </a:rPr>
              <a:t> Information structure of the utterance</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2800" b="1" dirty="0" smtClean="0">
                <a:solidFill>
                  <a:srgbClr val="FF0000"/>
                </a:solidFill>
                <a:latin typeface="AngsanaUPC" pitchFamily="18" charset="-34"/>
                <a:cs typeface="AngsanaUPC" pitchFamily="18" charset="-34"/>
              </a:rPr>
              <a:t> </a:t>
            </a:r>
            <a:r>
              <a:rPr lang="en-US" sz="2800" b="1" dirty="0" smtClean="0">
                <a:latin typeface="AngsanaUPC" pitchFamily="18" charset="-34"/>
                <a:cs typeface="AngsanaUPC" pitchFamily="18" charset="-34"/>
              </a:rPr>
              <a:t>When both </a:t>
            </a:r>
            <a:r>
              <a:rPr lang="en-US" sz="2800" b="1" i="1" dirty="0" smtClean="0">
                <a:latin typeface="AngsanaUPC" pitchFamily="18" charset="-34"/>
                <a:cs typeface="AngsanaUPC" pitchFamily="18" charset="-34"/>
              </a:rPr>
              <a:t>all</a:t>
            </a:r>
            <a:r>
              <a:rPr lang="en-US" sz="2800" b="1" dirty="0" smtClean="0">
                <a:latin typeface="AngsanaUPC" pitchFamily="18" charset="-34"/>
                <a:cs typeface="AngsanaUPC" pitchFamily="18" charset="-34"/>
              </a:rPr>
              <a:t> and the matrix verb are part of the </a:t>
            </a:r>
            <a:r>
              <a:rPr lang="en-US" sz="2800" b="1" dirty="0" smtClean="0">
                <a:solidFill>
                  <a:srgbClr val="FF0000"/>
                </a:solidFill>
                <a:latin typeface="AngsanaUPC" pitchFamily="18" charset="-34"/>
                <a:cs typeface="AngsanaUPC" pitchFamily="18" charset="-34"/>
              </a:rPr>
              <a:t>Topic</a:t>
            </a:r>
            <a:r>
              <a:rPr lang="en-US" sz="2800" b="1" dirty="0" smtClean="0">
                <a:latin typeface="AngsanaUPC" pitchFamily="18" charset="-34"/>
                <a:cs typeface="AngsanaUPC" pitchFamily="18" charset="-34"/>
              </a:rPr>
              <a:t>, they normally </a:t>
            </a:r>
            <a:r>
              <a:rPr lang="en-US" sz="2800" b="1" dirty="0" smtClean="0">
                <a:solidFill>
                  <a:srgbClr val="FF0000"/>
                </a:solidFill>
                <a:latin typeface="AngsanaUPC" pitchFamily="18" charset="-34"/>
                <a:cs typeface="AngsanaUPC" pitchFamily="18" charset="-34"/>
              </a:rPr>
              <a:t>do not fall under negation</a:t>
            </a:r>
            <a:r>
              <a:rPr lang="en-US" sz="2800" b="1" dirty="0" smtClean="0">
                <a:latin typeface="AngsanaUPC" pitchFamily="18" charset="-34"/>
                <a:cs typeface="AngsanaUPC" pitchFamily="18" charset="-34"/>
              </a:rPr>
              <a:t>, which has scope over the focalized constituent, usually a verbal adjunct</a:t>
            </a:r>
            <a:r>
              <a:rPr lang="en-US" sz="2800" dirty="0" smtClean="0">
                <a:latin typeface="AngsanaUPC" pitchFamily="18" charset="-34"/>
                <a:cs typeface="AngsanaUPC" pitchFamily="18" charset="-34"/>
              </a:rPr>
              <a:t>:</a:t>
            </a:r>
            <a:endParaRPr lang="ru-RU" sz="2800" dirty="0" smtClean="0">
              <a:cs typeface="AngsanaUPC" pitchFamily="18" charset="-34"/>
            </a:endParaRPr>
          </a:p>
          <a:p>
            <a:pPr lvl="0">
              <a:buNone/>
            </a:pPr>
            <a:r>
              <a:rPr lang="en-US" sz="2800" dirty="0" smtClean="0">
                <a:latin typeface="AngsanaUPC" pitchFamily="18" charset="-34"/>
                <a:cs typeface="AngsanaUPC" pitchFamily="18" charset="-34"/>
              </a:rPr>
              <a:t>(1) </a:t>
            </a:r>
            <a:r>
              <a:rPr lang="en-US" sz="2800" i="1" dirty="0" smtClean="0">
                <a:latin typeface="AngsanaUPC" pitchFamily="18" charset="-34"/>
                <a:cs typeface="AngsanaUPC" pitchFamily="18" charset="-34"/>
              </a:rPr>
              <a:t>I have not said all this </a:t>
            </a:r>
            <a:r>
              <a:rPr lang="en-US" sz="2800" b="1" dirty="0" smtClean="0">
                <a:solidFill>
                  <a:srgbClr val="0070C0"/>
                </a:solidFill>
                <a:latin typeface="AngsanaUPC" pitchFamily="18" charset="-34"/>
                <a:cs typeface="AngsanaUPC" pitchFamily="18" charset="-34"/>
              </a:rPr>
              <a:t>Topic</a:t>
            </a:r>
            <a:r>
              <a:rPr lang="en-US" sz="2800" dirty="0" smtClean="0">
                <a:latin typeface="AngsanaUPC" pitchFamily="18" charset="-34"/>
                <a:cs typeface="AngsanaUPC" pitchFamily="18" charset="-34"/>
              </a:rPr>
              <a:t> ǁ [</a:t>
            </a:r>
            <a:r>
              <a:rPr lang="en-US" sz="2800" i="1" dirty="0" smtClean="0">
                <a:latin typeface="AngsanaUPC" pitchFamily="18" charset="-34"/>
                <a:cs typeface="AngsanaUPC" pitchFamily="18" charset="-34"/>
              </a:rPr>
              <a:t>in order to annoy you</a:t>
            </a:r>
            <a:r>
              <a:rPr lang="en-US" sz="2800" dirty="0" smtClean="0">
                <a:latin typeface="AngsanaUPC" pitchFamily="18" charset="-34"/>
                <a:cs typeface="AngsanaUPC" pitchFamily="18" charset="-34"/>
              </a:rPr>
              <a:t>] </a:t>
            </a:r>
            <a:r>
              <a:rPr lang="en-US" sz="2800" b="1" dirty="0" smtClean="0">
                <a:solidFill>
                  <a:srgbClr val="0070C0"/>
                </a:solidFill>
                <a:latin typeface="AngsanaUPC" pitchFamily="18" charset="-34"/>
                <a:cs typeface="AngsanaUPC" pitchFamily="18" charset="-34"/>
              </a:rPr>
              <a:t>Focus</a:t>
            </a:r>
          </a:p>
          <a:p>
            <a:pPr lvl="0">
              <a:buNone/>
            </a:pPr>
            <a:r>
              <a:rPr lang="en-US" sz="2800" b="1" dirty="0" smtClean="0">
                <a:solidFill>
                  <a:srgbClr val="0070C0"/>
                </a:solidFill>
                <a:cs typeface="AngsanaUPC" pitchFamily="18" charset="-34"/>
              </a:rPr>
              <a:t>	</a:t>
            </a:r>
            <a:r>
              <a:rPr lang="en-US" sz="2800" dirty="0" smtClean="0">
                <a:solidFill>
                  <a:schemeClr val="tx1"/>
                </a:solidFill>
                <a:latin typeface="AngsanaUPC" pitchFamily="18" charset="-34"/>
                <a:cs typeface="AngsanaUPC" pitchFamily="18" charset="-34"/>
              </a:rPr>
              <a:t>‘I have said all this not in order to annoy you’</a:t>
            </a:r>
            <a:endParaRPr lang="ru-RU" sz="2800" dirty="0" smtClean="0">
              <a:solidFill>
                <a:srgbClr val="0070C0"/>
              </a:solidFill>
              <a:cs typeface="AngsanaUPC" pitchFamily="18" charset="-34"/>
            </a:endParaRPr>
          </a:p>
          <a:p>
            <a:pPr>
              <a:buNone/>
            </a:pPr>
            <a:r>
              <a:rPr lang="en-US" sz="2800" b="1" dirty="0" smtClean="0">
                <a:latin typeface="AngsanaUPC" pitchFamily="18" charset="-34"/>
                <a:cs typeface="AngsanaUPC" pitchFamily="18" charset="-34"/>
              </a:rPr>
              <a:t> Without </a:t>
            </a:r>
            <a:r>
              <a:rPr lang="en-US" sz="2800" b="1" dirty="0" smtClean="0">
                <a:solidFill>
                  <a:srgbClr val="FF0000"/>
                </a:solidFill>
                <a:latin typeface="AngsanaUPC" pitchFamily="18" charset="-34"/>
                <a:cs typeface="AngsanaUPC" pitchFamily="18" charset="-34"/>
              </a:rPr>
              <a:t>an adjunct </a:t>
            </a:r>
            <a:r>
              <a:rPr lang="en-US" sz="2800" b="1" dirty="0" smtClean="0">
                <a:latin typeface="AngsanaUPC" pitchFamily="18" charset="-34"/>
                <a:cs typeface="AngsanaUPC" pitchFamily="18" charset="-34"/>
              </a:rPr>
              <a:t>a </a:t>
            </a:r>
            <a:r>
              <a:rPr lang="en-US" sz="2800" b="1" dirty="0" smtClean="0">
                <a:solidFill>
                  <a:srgbClr val="FF0000"/>
                </a:solidFill>
                <a:latin typeface="AngsanaUPC" pitchFamily="18" charset="-34"/>
                <a:cs typeface="AngsanaUPC" pitchFamily="18" charset="-34"/>
              </a:rPr>
              <a:t>non-negated quantifier </a:t>
            </a:r>
            <a:r>
              <a:rPr lang="en-US" sz="2800" b="1" dirty="0" smtClean="0">
                <a:latin typeface="AngsanaUPC" pitchFamily="18" charset="-34"/>
                <a:cs typeface="AngsanaUPC" pitchFamily="18" charset="-34"/>
              </a:rPr>
              <a:t>reading </a:t>
            </a:r>
            <a:r>
              <a:rPr lang="en-US" sz="2800" b="1" dirty="0" smtClean="0">
                <a:solidFill>
                  <a:srgbClr val="FF0000"/>
                </a:solidFill>
                <a:latin typeface="AngsanaUPC" pitchFamily="18" charset="-34"/>
                <a:cs typeface="AngsanaUPC" pitchFamily="18" charset="-34"/>
              </a:rPr>
              <a:t>is not available</a:t>
            </a:r>
            <a:r>
              <a:rPr lang="en-US" sz="2800" dirty="0" smtClean="0">
                <a:latin typeface="AngsanaUPC" pitchFamily="18" charset="-34"/>
                <a:cs typeface="AngsanaUPC" pitchFamily="18" charset="-34"/>
              </a:rPr>
              <a:t>: </a:t>
            </a:r>
            <a:endParaRPr lang="ru-RU" sz="2800" dirty="0" smtClean="0">
              <a:cs typeface="AngsanaUPC" pitchFamily="18" charset="-34"/>
            </a:endParaRPr>
          </a:p>
          <a:p>
            <a:pPr lvl="0">
              <a:buNone/>
            </a:pPr>
            <a:r>
              <a:rPr lang="en-US" sz="2800" dirty="0" smtClean="0">
                <a:latin typeface="AngsanaUPC" pitchFamily="18" charset="-34"/>
                <a:cs typeface="AngsanaUPC" pitchFamily="18" charset="-34"/>
              </a:rPr>
              <a:t>(2) </a:t>
            </a:r>
            <a:r>
              <a:rPr lang="en-US" sz="2800" i="1" dirty="0" smtClean="0">
                <a:latin typeface="AngsanaUPC" pitchFamily="18" charset="-34"/>
                <a:cs typeface="AngsanaUPC" pitchFamily="18" charset="-34"/>
              </a:rPr>
              <a:t>I  have not said </a:t>
            </a:r>
            <a:r>
              <a:rPr lang="en-US" sz="2800" dirty="0" smtClean="0">
                <a:latin typeface="AngsanaUPC" pitchFamily="18" charset="-34"/>
                <a:cs typeface="AngsanaUPC" pitchFamily="18" charset="-34"/>
              </a:rPr>
              <a:t>ǁ [ALL]</a:t>
            </a:r>
            <a:r>
              <a:rPr lang="en-US" sz="2800" i="1" dirty="0" smtClean="0">
                <a:latin typeface="AngsanaUPC" pitchFamily="18" charset="-34"/>
                <a:cs typeface="AngsanaUPC" pitchFamily="18" charset="-34"/>
              </a:rPr>
              <a:t> </a:t>
            </a:r>
            <a:r>
              <a:rPr lang="en-US" sz="2800" b="1" dirty="0" smtClean="0">
                <a:solidFill>
                  <a:srgbClr val="0070C0"/>
                </a:solidFill>
                <a:latin typeface="AngsanaUPC" pitchFamily="18" charset="-34"/>
                <a:cs typeface="AngsanaUPC" pitchFamily="18" charset="-34"/>
              </a:rPr>
              <a:t>contrastive Focus</a:t>
            </a:r>
            <a:r>
              <a:rPr lang="en-US" sz="2800" dirty="0" smtClean="0">
                <a:latin typeface="AngsanaUPC" pitchFamily="18" charset="-34"/>
                <a:cs typeface="AngsanaUPC" pitchFamily="18" charset="-34"/>
              </a:rPr>
              <a:t>  </a:t>
            </a:r>
          </a:p>
          <a:p>
            <a:pPr lvl="0">
              <a:buNone/>
            </a:pPr>
            <a:r>
              <a:rPr lang="en-US" sz="2800" b="1" dirty="0" smtClean="0">
                <a:solidFill>
                  <a:srgbClr val="0070C0"/>
                </a:solidFill>
                <a:cs typeface="AngsanaUPC" pitchFamily="18" charset="-34"/>
              </a:rPr>
              <a:t>	</a:t>
            </a:r>
            <a:r>
              <a:rPr lang="en-US" sz="2800" dirty="0" smtClean="0">
                <a:solidFill>
                  <a:schemeClr val="tx1"/>
                </a:solidFill>
                <a:latin typeface="AngsanaUPC" pitchFamily="18" charset="-34"/>
                <a:cs typeface="AngsanaUPC" pitchFamily="18" charset="-34"/>
              </a:rPr>
              <a:t>‘I have said not all (that I could)’</a:t>
            </a:r>
            <a:endParaRPr lang="ru-RU" sz="2800" dirty="0" smtClean="0">
              <a:solidFill>
                <a:srgbClr val="0070C0"/>
              </a:solidFill>
              <a:cs typeface="AngsanaUPC" pitchFamily="18" charset="-34"/>
            </a:endParaRPr>
          </a:p>
          <a:p>
            <a:pPr>
              <a:buNone/>
            </a:pPr>
            <a:r>
              <a:rPr lang="en-US" sz="2800" b="1" dirty="0" smtClean="0">
                <a:latin typeface="AngsanaUPC" pitchFamily="18" charset="-34"/>
                <a:cs typeface="AngsanaUPC" pitchFamily="18" charset="-34"/>
              </a:rPr>
              <a:t>Sometimes a target for </a:t>
            </a:r>
            <a:r>
              <a:rPr lang="en-US" sz="2800" b="1" dirty="0" smtClean="0">
                <a:solidFill>
                  <a:srgbClr val="FF0000"/>
                </a:solidFill>
                <a:latin typeface="AngsanaUPC" pitchFamily="18" charset="-34"/>
                <a:cs typeface="AngsanaUPC" pitchFamily="18" charset="-34"/>
              </a:rPr>
              <a:t>negation</a:t>
            </a:r>
            <a:r>
              <a:rPr lang="en-US" sz="2800" b="1" dirty="0" smtClean="0">
                <a:latin typeface="AngsanaUPC" pitchFamily="18" charset="-34"/>
                <a:cs typeface="AngsanaUPC" pitchFamily="18" charset="-34"/>
              </a:rPr>
              <a:t> is created by </a:t>
            </a:r>
            <a:r>
              <a:rPr lang="en-US" sz="2800" b="1" dirty="0" smtClean="0">
                <a:solidFill>
                  <a:schemeClr val="tx1"/>
                </a:solidFill>
                <a:latin typeface="AngsanaUPC" pitchFamily="18" charset="-34"/>
                <a:cs typeface="AngsanaUPC" pitchFamily="18" charset="-34"/>
              </a:rPr>
              <a:t>an </a:t>
            </a:r>
            <a:r>
              <a:rPr lang="en-US" sz="2800" b="1" dirty="0" smtClean="0">
                <a:solidFill>
                  <a:srgbClr val="FF0000"/>
                </a:solidFill>
                <a:latin typeface="AngsanaUPC" pitchFamily="18" charset="-34"/>
                <a:cs typeface="AngsanaUPC" pitchFamily="18" charset="-34"/>
              </a:rPr>
              <a:t>NPI</a:t>
            </a:r>
            <a:r>
              <a:rPr lang="en-US" sz="2800" dirty="0" smtClean="0">
                <a:latin typeface="AngsanaUPC" pitchFamily="18" charset="-34"/>
                <a:cs typeface="AngsanaUPC" pitchFamily="18" charset="-34"/>
              </a:rPr>
              <a:t>: </a:t>
            </a:r>
            <a:endParaRPr lang="ru-RU" sz="2800" dirty="0" smtClean="0">
              <a:cs typeface="AngsanaUPC" pitchFamily="18" charset="-34"/>
            </a:endParaRPr>
          </a:p>
          <a:p>
            <a:pPr lvl="0">
              <a:buNone/>
            </a:pPr>
            <a:r>
              <a:rPr lang="en-US" sz="2800" dirty="0" smtClean="0">
                <a:latin typeface="AngsanaUPC" pitchFamily="18" charset="-34"/>
                <a:cs typeface="AngsanaUPC" pitchFamily="18" charset="-34"/>
              </a:rPr>
              <a:t> (3) </a:t>
            </a:r>
            <a:r>
              <a:rPr lang="en-US" sz="2800" i="1" dirty="0" smtClean="0">
                <a:latin typeface="AngsanaUPC" pitchFamily="18" charset="-34"/>
                <a:cs typeface="AngsanaUPC" pitchFamily="18" charset="-34"/>
              </a:rPr>
              <a:t>She had not </a:t>
            </a:r>
            <a:r>
              <a:rPr lang="en-US" sz="2800" dirty="0" smtClean="0">
                <a:latin typeface="AngsanaUPC" pitchFamily="18" charset="-34"/>
                <a:cs typeface="AngsanaUPC" pitchFamily="18" charset="-34"/>
              </a:rPr>
              <a:t>[ONCE] </a:t>
            </a:r>
            <a:r>
              <a:rPr lang="en-US" sz="2800" b="1" dirty="0" smtClean="0">
                <a:solidFill>
                  <a:srgbClr val="0070C0"/>
                </a:solidFill>
                <a:latin typeface="AngsanaUPC" pitchFamily="18" charset="-34"/>
                <a:cs typeface="AngsanaUPC" pitchFamily="18" charset="-34"/>
              </a:rPr>
              <a:t>contrastive Focus </a:t>
            </a:r>
            <a:r>
              <a:rPr lang="en-US" sz="2800" dirty="0" smtClean="0">
                <a:latin typeface="AngsanaUPC" pitchFamily="18" charset="-34"/>
                <a:cs typeface="AngsanaUPC" pitchFamily="18" charset="-34"/>
              </a:rPr>
              <a:t>ǁ </a:t>
            </a:r>
            <a:r>
              <a:rPr lang="en-US" sz="2800" i="1" dirty="0" smtClean="0">
                <a:latin typeface="AngsanaUPC" pitchFamily="18" charset="-34"/>
                <a:cs typeface="AngsanaUPC" pitchFamily="18" charset="-34"/>
              </a:rPr>
              <a:t>thought of him all the morning </a:t>
            </a:r>
            <a:r>
              <a:rPr lang="en-US" sz="2800" b="1" dirty="0" smtClean="0">
                <a:solidFill>
                  <a:srgbClr val="0070C0"/>
                </a:solidFill>
                <a:latin typeface="AngsanaUPC" pitchFamily="18" charset="-34"/>
                <a:cs typeface="AngsanaUPC" pitchFamily="18" charset="-34"/>
              </a:rPr>
              <a:t>Topic</a:t>
            </a:r>
            <a:r>
              <a:rPr lang="en-US" sz="2800" dirty="0" smtClean="0">
                <a:latin typeface="AngsanaUPC" pitchFamily="18" charset="-34"/>
                <a:cs typeface="AngsanaUPC" pitchFamily="18" charset="-34"/>
              </a:rPr>
              <a:t> [Leo Tolstoy. Anna Karenina (parts 5-8) (Constance Garnett, 1911)]</a:t>
            </a:r>
            <a:endParaRPr lang="ru-RU" sz="2800" dirty="0" smtClean="0">
              <a:cs typeface="AngsanaUPC" pitchFamily="18" charset="-34"/>
            </a:endParaRPr>
          </a:p>
          <a:p>
            <a:pPr lvl="0">
              <a:buNone/>
            </a:pPr>
            <a:r>
              <a:rPr lang="en-US" sz="2800" dirty="0" smtClean="0">
                <a:latin typeface="AngsanaUPC" pitchFamily="18" charset="-34"/>
                <a:cs typeface="AngsanaUPC" pitchFamily="18" charset="-34"/>
              </a:rPr>
              <a:t>(4) </a:t>
            </a:r>
            <a:r>
              <a:rPr lang="en-US" sz="2800" i="1" dirty="0" smtClean="0">
                <a:latin typeface="AngsanaUPC" pitchFamily="18" charset="-34"/>
                <a:cs typeface="AngsanaUPC" pitchFamily="18" charset="-34"/>
              </a:rPr>
              <a:t>And not </a:t>
            </a:r>
            <a:r>
              <a:rPr lang="en-US" sz="2800" dirty="0" smtClean="0">
                <a:latin typeface="AngsanaUPC" pitchFamily="18" charset="-34"/>
                <a:cs typeface="AngsanaUPC" pitchFamily="18" charset="-34"/>
              </a:rPr>
              <a:t>[a CREATURE] [</a:t>
            </a:r>
            <a:r>
              <a:rPr lang="en-US" sz="2800" b="1" dirty="0" smtClean="0">
                <a:solidFill>
                  <a:srgbClr val="0070C0"/>
                </a:solidFill>
                <a:latin typeface="AngsanaUPC" pitchFamily="18" charset="-34"/>
                <a:cs typeface="AngsanaUPC" pitchFamily="18" charset="-34"/>
              </a:rPr>
              <a:t>contrastive Focus</a:t>
            </a:r>
            <a:r>
              <a:rPr lang="en-US" sz="2800" dirty="0" smtClean="0">
                <a:latin typeface="AngsanaUPC" pitchFamily="18" charset="-34"/>
                <a:cs typeface="AngsanaUPC" pitchFamily="18" charset="-34"/>
              </a:rPr>
              <a:t>] ǁ </a:t>
            </a:r>
            <a:r>
              <a:rPr lang="en-US" sz="2800" i="1" dirty="0" smtClean="0">
                <a:latin typeface="AngsanaUPC" pitchFamily="18" charset="-34"/>
                <a:cs typeface="AngsanaUPC" pitchFamily="18" charset="-34"/>
              </a:rPr>
              <a:t>coming near us all the evening</a:t>
            </a:r>
            <a:r>
              <a:rPr lang="en-US" sz="2800" dirty="0" smtClean="0">
                <a:latin typeface="AngsanaUPC" pitchFamily="18" charset="-34"/>
                <a:cs typeface="AngsanaUPC" pitchFamily="18" charset="-34"/>
              </a:rPr>
              <a:t>! [</a:t>
            </a:r>
            <a:r>
              <a:rPr lang="en-US" sz="2800" b="1" dirty="0" smtClean="0">
                <a:solidFill>
                  <a:srgbClr val="0070C0"/>
                </a:solidFill>
                <a:latin typeface="AngsanaUPC" pitchFamily="18" charset="-34"/>
                <a:cs typeface="AngsanaUPC" pitchFamily="18" charset="-34"/>
              </a:rPr>
              <a:t>Topic</a:t>
            </a:r>
            <a:r>
              <a:rPr lang="en-US" sz="2800" dirty="0" smtClean="0">
                <a:latin typeface="AngsanaUPC" pitchFamily="18" charset="-34"/>
                <a:cs typeface="AngsanaUPC" pitchFamily="18" charset="-34"/>
              </a:rPr>
              <a:t>] [Jane Austen. Persuasion (1816)]</a:t>
            </a:r>
            <a:endParaRPr lang="ru-RU" sz="2800" dirty="0">
              <a:cs typeface="AngsanaUPC" pitchFamily="18" charset="-34"/>
            </a:endParaRPr>
          </a:p>
        </p:txBody>
      </p:sp>
      <p:sp>
        <p:nvSpPr>
          <p:cNvPr id="4" name="Выгнутая вверх стрелка 3"/>
          <p:cNvSpPr/>
          <p:nvPr/>
        </p:nvSpPr>
        <p:spPr>
          <a:xfrm>
            <a:off x="1475656" y="1628800"/>
            <a:ext cx="2520280" cy="576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i="1" dirty="0" smtClean="0">
                <a:solidFill>
                  <a:srgbClr val="37B290"/>
                </a:solidFill>
              </a:rPr>
              <a:t>All </a:t>
            </a:r>
            <a:r>
              <a:rPr lang="en-US" sz="3200" b="1" dirty="0" smtClean="0">
                <a:solidFill>
                  <a:srgbClr val="37B290"/>
                </a:solidFill>
              </a:rPr>
              <a:t>is in the topic, negated matrix verb forms contrastive focus</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4000" i="1" dirty="0" smtClean="0">
                <a:latin typeface="AngsanaUPC" pitchFamily="18" charset="-34"/>
                <a:cs typeface="AngsanaUPC" pitchFamily="18" charset="-34"/>
              </a:rPr>
              <a:t>All</a:t>
            </a:r>
            <a:r>
              <a:rPr lang="en-US" sz="4000" dirty="0" smtClean="0">
                <a:latin typeface="AngsanaUPC" pitchFamily="18" charset="-34"/>
                <a:cs typeface="AngsanaUPC" pitchFamily="18" charset="-34"/>
              </a:rPr>
              <a:t> constitutes the supposed shared background of the speaker and the hearer; it is </a:t>
            </a:r>
            <a:r>
              <a:rPr lang="en-US" sz="4000" b="1" dirty="0" smtClean="0">
                <a:solidFill>
                  <a:srgbClr val="FF0000"/>
                </a:solidFill>
                <a:latin typeface="AngsanaUPC" pitchFamily="18" charset="-34"/>
                <a:cs typeface="AngsanaUPC" pitchFamily="18" charset="-34"/>
              </a:rPr>
              <a:t>presupposed</a:t>
            </a:r>
            <a:r>
              <a:rPr lang="en-US" sz="4000" dirty="0" smtClean="0">
                <a:latin typeface="AngsanaUPC" pitchFamily="18" charset="-34"/>
                <a:cs typeface="AngsanaUPC" pitchFamily="18" charset="-34"/>
              </a:rPr>
              <a:t> and does not fall into the scope of negation. </a:t>
            </a:r>
          </a:p>
          <a:p>
            <a:pPr>
              <a:buNone/>
            </a:pPr>
            <a:endParaRPr lang="en-US" sz="4000" dirty="0" smtClean="0">
              <a:latin typeface="AngsanaUPC" pitchFamily="18" charset="-34"/>
              <a:cs typeface="AngsanaUPC" pitchFamily="18" charset="-34"/>
            </a:endParaRPr>
          </a:p>
          <a:p>
            <a:pPr>
              <a:buNone/>
            </a:pPr>
            <a:r>
              <a:rPr lang="en-US" sz="4000" dirty="0" smtClean="0">
                <a:latin typeface="AngsanaUPC" pitchFamily="18" charset="-34"/>
                <a:cs typeface="AngsanaUPC" pitchFamily="18" charset="-34"/>
              </a:rPr>
              <a:t>However, the matrix verb, which is either </a:t>
            </a:r>
            <a:r>
              <a:rPr lang="en-US" sz="4000" b="1" dirty="0" smtClean="0">
                <a:solidFill>
                  <a:srgbClr val="FF0000"/>
                </a:solidFill>
                <a:latin typeface="AngsanaUPC" pitchFamily="18" charset="-34"/>
                <a:cs typeface="AngsanaUPC" pitchFamily="18" charset="-34"/>
              </a:rPr>
              <a:t>non-</a:t>
            </a:r>
            <a:r>
              <a:rPr lang="en-US" sz="4000" b="1" dirty="0" err="1" smtClean="0">
                <a:solidFill>
                  <a:srgbClr val="FF0000"/>
                </a:solidFill>
                <a:latin typeface="AngsanaUPC" pitchFamily="18" charset="-34"/>
                <a:cs typeface="AngsanaUPC" pitchFamily="18" charset="-34"/>
              </a:rPr>
              <a:t>factive</a:t>
            </a:r>
            <a:r>
              <a:rPr lang="en-US" sz="4000" dirty="0" smtClean="0">
                <a:latin typeface="AngsanaUPC" pitchFamily="18" charset="-34"/>
                <a:cs typeface="AngsanaUPC" pitchFamily="18" charset="-34"/>
              </a:rPr>
              <a:t> or is placed in a </a:t>
            </a:r>
            <a:r>
              <a:rPr lang="en-US" sz="4000" b="1" dirty="0" smtClean="0">
                <a:solidFill>
                  <a:srgbClr val="FF0000"/>
                </a:solidFill>
                <a:latin typeface="AngsanaUPC" pitchFamily="18" charset="-34"/>
                <a:cs typeface="AngsanaUPC" pitchFamily="18" charset="-34"/>
              </a:rPr>
              <a:t>non-veridical context</a:t>
            </a:r>
            <a:r>
              <a:rPr lang="en-US" sz="4000" dirty="0" smtClean="0">
                <a:latin typeface="AngsanaUPC" pitchFamily="18" charset="-34"/>
                <a:cs typeface="AngsanaUPC" pitchFamily="18" charset="-34"/>
              </a:rPr>
              <a:t> (</a:t>
            </a:r>
            <a:r>
              <a:rPr lang="en-US" sz="4000" dirty="0" err="1" smtClean="0">
                <a:latin typeface="AngsanaUPC" pitchFamily="18" charset="-34"/>
                <a:cs typeface="AngsanaUPC" pitchFamily="18" charset="-34"/>
              </a:rPr>
              <a:t>Giannakidou</a:t>
            </a:r>
            <a:r>
              <a:rPr lang="en-US" sz="4000" dirty="0" smtClean="0">
                <a:latin typeface="AngsanaUPC" pitchFamily="18" charset="-34"/>
                <a:cs typeface="AngsanaUPC" pitchFamily="18" charset="-34"/>
              </a:rPr>
              <a:t> 1998) is focused and not presupposed. </a:t>
            </a:r>
            <a:endParaRPr lang="ru-RU" sz="4000" dirty="0">
              <a:cs typeface="AngsanaUPC" pitchFamily="18" charset="-3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lstStyle/>
          <a:p>
            <a:r>
              <a:rPr lang="en-US" sz="3600" b="1" i="1" dirty="0" smtClean="0">
                <a:solidFill>
                  <a:srgbClr val="37B290"/>
                </a:solidFill>
                <a:effectLst>
                  <a:outerShdw blurRad="38100" dist="38100" dir="2700000" algn="tl">
                    <a:srgbClr val="000000">
                      <a:alpha val="43137"/>
                    </a:srgbClr>
                  </a:outerShdw>
                </a:effectLst>
              </a:rPr>
              <a:t> </a:t>
            </a:r>
            <a:endParaRPr lang="ru-RU" dirty="0"/>
          </a:p>
        </p:txBody>
      </p:sp>
      <p:sp>
        <p:nvSpPr>
          <p:cNvPr id="3" name="Текст 2"/>
          <p:cNvSpPr>
            <a:spLocks noGrp="1"/>
          </p:cNvSpPr>
          <p:nvPr>
            <p:ph type="body" idx="4294967295"/>
          </p:nvPr>
        </p:nvSpPr>
        <p:spPr>
          <a:xfrm>
            <a:off x="0" y="836613"/>
            <a:ext cx="8208963" cy="5545137"/>
          </a:xfrm>
        </p:spPr>
        <p:txBody>
          <a:bodyPr/>
          <a:lstStyle/>
          <a:p>
            <a:pPr>
              <a:buNone/>
            </a:pPr>
            <a:r>
              <a:rPr lang="en-US" b="1" dirty="0" smtClean="0">
                <a:latin typeface="AngsanaUPC" pitchFamily="18" charset="-34"/>
                <a:cs typeface="AngsanaUPC" pitchFamily="18" charset="-34"/>
              </a:rPr>
              <a:t>Negation has scope over the matrix verb, but not over the universal quantifier</a:t>
            </a:r>
            <a:r>
              <a:rPr lang="en-US" dirty="0" smtClean="0">
                <a:latin typeface="AngsanaUPC" pitchFamily="18" charset="-34"/>
                <a:cs typeface="AngsanaUPC" pitchFamily="18" charset="-34"/>
              </a:rPr>
              <a:t>:</a:t>
            </a:r>
          </a:p>
          <a:p>
            <a:pPr>
              <a:buNone/>
            </a:pPr>
            <a:r>
              <a:rPr lang="en-US" dirty="0" smtClean="0">
                <a:latin typeface="AngsanaUPC" pitchFamily="18" charset="-34"/>
                <a:cs typeface="AngsanaUPC" pitchFamily="18" charset="-34"/>
              </a:rPr>
              <a:t>	(1)</a:t>
            </a:r>
            <a:r>
              <a:rPr lang="en-US" dirty="0" smtClean="0">
                <a:cs typeface="AngsanaUPC" pitchFamily="18" charset="-34"/>
              </a:rPr>
              <a:t> </a:t>
            </a:r>
            <a:r>
              <a:rPr lang="en-US" i="1" dirty="0" smtClean="0">
                <a:latin typeface="AngsanaUPC" pitchFamily="18" charset="-34"/>
                <a:cs typeface="AngsanaUPC" pitchFamily="18" charset="-34"/>
              </a:rPr>
              <a:t>I'm </a:t>
            </a:r>
            <a:r>
              <a:rPr lang="en-US" b="1" i="1" dirty="0" smtClean="0">
                <a:latin typeface="AngsanaUPC" pitchFamily="18" charset="-34"/>
                <a:cs typeface="AngsanaUPC" pitchFamily="18" charset="-34"/>
              </a:rPr>
              <a:t>NOT </a:t>
            </a:r>
            <a:r>
              <a:rPr lang="en-US" dirty="0" smtClean="0">
                <a:latin typeface="AngsanaUPC" pitchFamily="18" charset="-34"/>
                <a:cs typeface="AngsanaUPC" pitchFamily="18" charset="-34"/>
              </a:rPr>
              <a:t>[</a:t>
            </a:r>
            <a:r>
              <a:rPr lang="en-US" b="1" i="1" dirty="0" smtClean="0">
                <a:latin typeface="AngsanaUPC" pitchFamily="18" charset="-34"/>
                <a:cs typeface="AngsanaUPC" pitchFamily="18" charset="-34"/>
              </a:rPr>
              <a:t>GOING</a:t>
            </a:r>
            <a:r>
              <a:rPr lang="en-US" dirty="0" smtClean="0">
                <a:latin typeface="AngsanaUPC" pitchFamily="18" charset="-34"/>
                <a:cs typeface="AngsanaUPC" pitchFamily="18" charset="-34"/>
              </a:rPr>
              <a:t>] </a:t>
            </a:r>
            <a:r>
              <a:rPr lang="en-US" i="1" dirty="0" smtClean="0">
                <a:latin typeface="AngsanaUPC" pitchFamily="18" charset="-34"/>
                <a:cs typeface="AngsanaUPC" pitchFamily="18" charset="-34"/>
              </a:rPr>
              <a:t>all the way to Huntingdon to celebrate the ruby wedding of two  </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people I have spoken to once for eight seconds since I was three</a:t>
            </a:r>
            <a:r>
              <a:rPr lang="en-US" dirty="0" smtClean="0">
                <a:latin typeface="AngsanaUPC" pitchFamily="18" charset="-34"/>
                <a:cs typeface="AngsanaUPC" pitchFamily="18" charset="-34"/>
              </a:rPr>
              <a:t> (Helen Fielding,  Bridget Jones's Diary (1996)]  </a:t>
            </a:r>
            <a:r>
              <a:rPr lang="en-US" dirty="0" smtClean="0">
                <a:latin typeface="AngsanaUPC" pitchFamily="18" charset="-34"/>
                <a:cs typeface="AngsanaUPC" pitchFamily="18" charset="-34"/>
                <a:sym typeface="Symbol"/>
              </a:rPr>
              <a:t></a:t>
            </a:r>
            <a:r>
              <a:rPr lang="en-US" dirty="0" smtClean="0">
                <a:latin typeface="AngsanaUPC" pitchFamily="18" charset="-34"/>
                <a:cs typeface="AngsanaUPC" pitchFamily="18" charset="-34"/>
              </a:rPr>
              <a:t> ‘All the way to Huntington to celebrate the ruby wedding… [</a:t>
            </a:r>
            <a:r>
              <a:rPr lang="en-US" b="1" dirty="0" smtClean="0">
                <a:solidFill>
                  <a:srgbClr val="0070C0"/>
                </a:solidFill>
                <a:latin typeface="AngsanaUPC" pitchFamily="18" charset="-34"/>
                <a:cs typeface="AngsanaUPC" pitchFamily="18" charset="-34"/>
              </a:rPr>
              <a:t>Topic</a:t>
            </a:r>
            <a:r>
              <a:rPr lang="en-US" dirty="0" smtClean="0">
                <a:latin typeface="AngsanaUPC" pitchFamily="18" charset="-34"/>
                <a:cs typeface="AngsanaUPC" pitchFamily="18" charset="-34"/>
              </a:rPr>
              <a:t>]; I am not going [</a:t>
            </a:r>
            <a:r>
              <a:rPr lang="en-US" b="1" dirty="0" smtClean="0">
                <a:solidFill>
                  <a:srgbClr val="0070C0"/>
                </a:solidFill>
                <a:latin typeface="AngsanaUPC" pitchFamily="18" charset="-34"/>
                <a:cs typeface="AngsanaUPC" pitchFamily="18" charset="-34"/>
              </a:rPr>
              <a:t>Focus</a:t>
            </a:r>
            <a:r>
              <a:rPr lang="en-US" dirty="0" smtClean="0">
                <a:latin typeface="AngsanaUPC" pitchFamily="18" charset="-34"/>
                <a:cs typeface="AngsanaUPC" pitchFamily="18" charset="-34"/>
              </a:rPr>
              <a:t>]’ </a:t>
            </a:r>
            <a:r>
              <a:rPr lang="en-US" dirty="0" smtClean="0">
                <a:latin typeface="AngsanaUPC" pitchFamily="18" charset="-34"/>
                <a:cs typeface="AngsanaUPC" pitchFamily="18" charset="-34"/>
                <a:sym typeface="Symbol"/>
              </a:rPr>
              <a:t></a:t>
            </a:r>
            <a:r>
              <a:rPr lang="en-US" dirty="0" smtClean="0">
                <a:latin typeface="AngsanaUPC" pitchFamily="18" charset="-34"/>
                <a:cs typeface="AngsanaUPC" pitchFamily="18" charset="-34"/>
              </a:rPr>
              <a:t> ‘I am not going to Huntington at all for the ruby wedding’</a:t>
            </a:r>
            <a:endParaRPr lang="ru-RU" dirty="0" smtClean="0">
              <a:cs typeface="AngsanaUPC" pitchFamily="18" charset="-34"/>
            </a:endParaRPr>
          </a:p>
          <a:p>
            <a:pPr>
              <a:buNone/>
            </a:pPr>
            <a:r>
              <a:rPr lang="en-US" sz="2800" dirty="0" smtClean="0">
                <a:latin typeface="AngsanaUPC" pitchFamily="18" charset="-34"/>
                <a:cs typeface="AngsanaUPC" pitchFamily="18" charset="-34"/>
              </a:rPr>
              <a:t> </a:t>
            </a:r>
            <a:r>
              <a:rPr lang="en-US" sz="2800" dirty="0" smtClean="0">
                <a:cs typeface="AngsanaUPC" pitchFamily="18" charset="-34"/>
              </a:rPr>
              <a:t> </a:t>
            </a:r>
            <a:endParaRPr lang="ru-RU" sz="2800" dirty="0" smtClean="0">
              <a:cs typeface="AngsanaUPC" pitchFamily="18" charset="-34"/>
            </a:endParaRPr>
          </a:p>
          <a:p>
            <a:endParaRPr lang="ru-RU" dirty="0"/>
          </a:p>
        </p:txBody>
      </p:sp>
      <p:sp>
        <p:nvSpPr>
          <p:cNvPr id="4" name="Выгнутая вверх стрелка 3"/>
          <p:cNvSpPr/>
          <p:nvPr/>
        </p:nvSpPr>
        <p:spPr>
          <a:xfrm>
            <a:off x="1619672" y="1772816"/>
            <a:ext cx="720080" cy="216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dirty="0" smtClean="0">
                <a:solidFill>
                  <a:srgbClr val="37B290"/>
                </a:solidFill>
              </a:rPr>
              <a:t>Veridical vs. non-veridical contexts</a:t>
            </a:r>
            <a:r>
              <a:rPr lang="en-US" sz="3200" b="1" i="1" dirty="0" smtClean="0">
                <a:solidFill>
                  <a:srgbClr val="37B290"/>
                </a:solidFill>
              </a:rPr>
              <a:t> </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3600" b="1" dirty="0" smtClean="0">
                <a:solidFill>
                  <a:srgbClr val="FF0000"/>
                </a:solidFill>
                <a:latin typeface="AngsanaUPC" pitchFamily="18" charset="-34"/>
                <a:cs typeface="AngsanaUPC" pitchFamily="18" charset="-34"/>
              </a:rPr>
              <a:t>Veridical contexts</a:t>
            </a:r>
            <a:r>
              <a:rPr lang="en-US" sz="3600" dirty="0" smtClean="0">
                <a:latin typeface="AngsanaUPC" pitchFamily="18" charset="-34"/>
                <a:cs typeface="AngsanaUPC" pitchFamily="18" charset="-34"/>
              </a:rPr>
              <a:t>, on the contrary, license the </a:t>
            </a:r>
            <a:r>
              <a:rPr lang="en-US" sz="3600" b="1" dirty="0" smtClean="0">
                <a:solidFill>
                  <a:srgbClr val="FF0000"/>
                </a:solidFill>
                <a:latin typeface="AngsanaUPC" pitchFamily="18" charset="-34"/>
                <a:cs typeface="AngsanaUPC" pitchFamily="18" charset="-34"/>
              </a:rPr>
              <a:t>factual</a:t>
            </a:r>
            <a:r>
              <a:rPr lang="en-US" sz="3600" dirty="0" smtClean="0">
                <a:latin typeface="AngsanaUPC" pitchFamily="18" charset="-34"/>
                <a:cs typeface="AngsanaUPC" pitchFamily="18" charset="-34"/>
              </a:rPr>
              <a:t> interpretation of the verb, which is conducive to its placement in the </a:t>
            </a:r>
            <a:r>
              <a:rPr lang="en-US" sz="3600" b="1" dirty="0" smtClean="0">
                <a:solidFill>
                  <a:srgbClr val="FF0000"/>
                </a:solidFill>
                <a:latin typeface="AngsanaUPC" pitchFamily="18" charset="-34"/>
                <a:cs typeface="AngsanaUPC" pitchFamily="18" charset="-34"/>
              </a:rPr>
              <a:t>presupposition</a:t>
            </a:r>
            <a:r>
              <a:rPr lang="en-US" sz="3600" dirty="0" smtClean="0">
                <a:latin typeface="AngsanaUPC" pitchFamily="18" charset="-34"/>
                <a:cs typeface="AngsanaUPC" pitchFamily="18" charset="-34"/>
              </a:rPr>
              <a:t> and topic and hence </a:t>
            </a:r>
            <a:r>
              <a:rPr lang="en-US" sz="3600" b="1" dirty="0" smtClean="0">
                <a:solidFill>
                  <a:srgbClr val="FF0000"/>
                </a:solidFill>
                <a:latin typeface="AngsanaUPC" pitchFamily="18" charset="-34"/>
                <a:cs typeface="AngsanaUPC" pitchFamily="18" charset="-34"/>
              </a:rPr>
              <a:t>impede its negation</a:t>
            </a:r>
            <a:r>
              <a:rPr lang="en-US" sz="3600" dirty="0" smtClean="0">
                <a:latin typeface="AngsanaUPC" pitchFamily="18" charset="-34"/>
                <a:cs typeface="AngsanaUPC" pitchFamily="18" charset="-34"/>
              </a:rPr>
              <a:t>: </a:t>
            </a:r>
            <a:endParaRPr lang="ru-RU" sz="3600" dirty="0" smtClean="0">
              <a:cs typeface="AngsanaUPC" pitchFamily="18" charset="-34"/>
            </a:endParaRPr>
          </a:p>
          <a:p>
            <a:pPr>
              <a:buNone/>
            </a:pPr>
            <a:endParaRPr lang="ru-RU" sz="3600" dirty="0" smtClean="0">
              <a:cs typeface="AngsanaUPC" pitchFamily="18" charset="-34"/>
            </a:endParaRPr>
          </a:p>
          <a:p>
            <a:pPr lvl="0">
              <a:buNone/>
            </a:pPr>
            <a:r>
              <a:rPr lang="en-US" sz="3600" i="1" dirty="0" smtClean="0">
                <a:latin typeface="AngsanaUPC" pitchFamily="18" charset="-34"/>
                <a:cs typeface="AngsanaUPC" pitchFamily="18" charset="-34"/>
              </a:rPr>
              <a:t>I have not come all the way to Huntingdon </a:t>
            </a:r>
            <a:r>
              <a:rPr lang="en-US" sz="3600" b="1" dirty="0" smtClean="0">
                <a:solidFill>
                  <a:srgbClr val="0070C0"/>
                </a:solidFill>
                <a:latin typeface="AngsanaUPC" pitchFamily="18" charset="-34"/>
                <a:cs typeface="AngsanaUPC" pitchFamily="18" charset="-34"/>
              </a:rPr>
              <a:t>Topic</a:t>
            </a:r>
            <a:r>
              <a:rPr lang="en-US" sz="3600" dirty="0" smtClean="0">
                <a:latin typeface="AngsanaUPC" pitchFamily="18" charset="-34"/>
                <a:cs typeface="AngsanaUPC" pitchFamily="18" charset="-34"/>
              </a:rPr>
              <a:t> // [</a:t>
            </a:r>
            <a:r>
              <a:rPr lang="en-US" sz="3600" i="1" dirty="0" smtClean="0">
                <a:latin typeface="AngsanaUPC" pitchFamily="18" charset="-34"/>
                <a:cs typeface="AngsanaUPC" pitchFamily="18" charset="-34"/>
              </a:rPr>
              <a:t>to celebrate the ruby wedding of two people I have spoken to once for eight seconds since I was three</a:t>
            </a:r>
            <a:r>
              <a:rPr lang="en-US" sz="3600" dirty="0" smtClean="0">
                <a:latin typeface="AngsanaUPC" pitchFamily="18" charset="-34"/>
                <a:cs typeface="AngsanaUPC" pitchFamily="18" charset="-34"/>
              </a:rPr>
              <a:t>] </a:t>
            </a:r>
            <a:r>
              <a:rPr lang="en-US" sz="3600" b="1" dirty="0" smtClean="0">
                <a:solidFill>
                  <a:srgbClr val="0070C0"/>
                </a:solidFill>
                <a:latin typeface="AngsanaUPC" pitchFamily="18" charset="-34"/>
                <a:cs typeface="AngsanaUPC" pitchFamily="18" charset="-34"/>
              </a:rPr>
              <a:t>Focus</a:t>
            </a:r>
            <a:r>
              <a:rPr lang="en-US" sz="3600" dirty="0" smtClean="0">
                <a:latin typeface="AngsanaUPC" pitchFamily="18" charset="-34"/>
                <a:cs typeface="AngsanaUPC" pitchFamily="18" charset="-34"/>
              </a:rPr>
              <a:t> </a:t>
            </a:r>
            <a:r>
              <a:rPr lang="en-US" sz="3600" dirty="0" smtClean="0">
                <a:latin typeface="AngsanaUPC" pitchFamily="18" charset="-34"/>
                <a:cs typeface="AngsanaUPC" pitchFamily="18" charset="-34"/>
                <a:sym typeface="Symbol"/>
              </a:rPr>
              <a:t></a:t>
            </a:r>
            <a:r>
              <a:rPr lang="en-US" sz="3600" dirty="0" smtClean="0">
                <a:latin typeface="AngsanaUPC" pitchFamily="18" charset="-34"/>
                <a:cs typeface="AngsanaUPC" pitchFamily="18" charset="-34"/>
              </a:rPr>
              <a:t> ‘I have come all the way to Huntington, but not for the purpose of celebrating the ruby wedding’</a:t>
            </a:r>
            <a:endParaRPr lang="ru-RU" sz="3600" dirty="0">
              <a:cs typeface="AngsanaUPC" pitchFamily="18" charset="-34"/>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i="1" dirty="0" smtClean="0">
                <a:solidFill>
                  <a:srgbClr val="37B290"/>
                </a:solidFill>
              </a:rPr>
              <a:t>All this, all these</a:t>
            </a:r>
            <a:r>
              <a:rPr lang="en-US" sz="3200" b="1" dirty="0" smtClean="0">
                <a:solidFill>
                  <a:srgbClr val="37B290"/>
                </a:solidFill>
              </a:rPr>
              <a:t>: typical contexts for presupposed topical </a:t>
            </a:r>
            <a:r>
              <a:rPr lang="en-US" sz="3200" b="1" i="1" dirty="0" smtClean="0">
                <a:solidFill>
                  <a:srgbClr val="37B290"/>
                </a:solidFill>
              </a:rPr>
              <a:t>all </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b="1" dirty="0" smtClean="0">
                <a:solidFill>
                  <a:srgbClr val="FF0000"/>
                </a:solidFill>
                <a:latin typeface="AngsanaUPC" pitchFamily="18" charset="-34"/>
                <a:cs typeface="AngsanaUPC" pitchFamily="18" charset="-34"/>
              </a:rPr>
              <a:t>Anaphoric expressions </a:t>
            </a:r>
            <a:r>
              <a:rPr lang="en-US" dirty="0" smtClean="0">
                <a:solidFill>
                  <a:schemeClr val="tx1"/>
                </a:solidFill>
                <a:latin typeface="AngsanaUPC" pitchFamily="18" charset="-34"/>
                <a:cs typeface="AngsanaUPC" pitchFamily="18" charset="-34"/>
              </a:rPr>
              <a:t>used with </a:t>
            </a:r>
            <a:r>
              <a:rPr lang="en-US" i="1" dirty="0" smtClean="0">
                <a:solidFill>
                  <a:schemeClr val="tx1"/>
                </a:solidFill>
                <a:latin typeface="AngsanaUPC" pitchFamily="18" charset="-34"/>
                <a:cs typeface="AngsanaUPC" pitchFamily="18" charset="-34"/>
              </a:rPr>
              <a:t>all </a:t>
            </a:r>
            <a:r>
              <a:rPr lang="en-US" dirty="0" smtClean="0">
                <a:solidFill>
                  <a:schemeClr val="tx1"/>
                </a:solidFill>
                <a:latin typeface="AngsanaUPC" pitchFamily="18" charset="-34"/>
                <a:cs typeface="AngsanaUPC" pitchFamily="18" charset="-34"/>
              </a:rPr>
              <a:t>aid its interpretation as Topic and given information, thus making it inaccessible for negation; </a:t>
            </a:r>
            <a:r>
              <a:rPr lang="en-US" b="1" dirty="0" smtClean="0">
                <a:solidFill>
                  <a:srgbClr val="FF0000"/>
                </a:solidFill>
                <a:latin typeface="AngsanaUPC" pitchFamily="18" charset="-34"/>
                <a:cs typeface="AngsanaUPC" pitchFamily="18" charset="-34"/>
              </a:rPr>
              <a:t>non-veridical context</a:t>
            </a:r>
            <a:r>
              <a:rPr lang="en-US" dirty="0" smtClean="0">
                <a:solidFill>
                  <a:schemeClr val="tx1"/>
                </a:solidFill>
                <a:latin typeface="AngsanaUPC" pitchFamily="18" charset="-34"/>
                <a:cs typeface="AngsanaUPC" pitchFamily="18" charset="-34"/>
              </a:rPr>
              <a:t> for verb places it in the Focus and creates ‘none’ interpretation  </a:t>
            </a:r>
          </a:p>
          <a:p>
            <a:pPr lvl="0">
              <a:buNone/>
            </a:pPr>
            <a:r>
              <a:rPr lang="en-US" dirty="0" smtClean="0">
                <a:latin typeface="AngsanaUPC" pitchFamily="18" charset="-34"/>
                <a:cs typeface="AngsanaUPC" pitchFamily="18" charset="-34"/>
              </a:rPr>
              <a:t>MRS HIGGINS. </a:t>
            </a:r>
            <a:r>
              <a:rPr lang="en-US" i="1" dirty="0" smtClean="0">
                <a:latin typeface="AngsanaUPC" pitchFamily="18" charset="-34"/>
                <a:cs typeface="AngsanaUPC" pitchFamily="18" charset="-34"/>
              </a:rPr>
              <a:t>But, my dear </a:t>
            </a:r>
            <a:r>
              <a:rPr lang="en-US" i="1" dirty="0" err="1" smtClean="0">
                <a:latin typeface="AngsanaUPC" pitchFamily="18" charset="-34"/>
                <a:cs typeface="AngsanaUPC" pitchFamily="18" charset="-34"/>
              </a:rPr>
              <a:t>Mr</a:t>
            </a:r>
            <a:r>
              <a:rPr lang="en-US" i="1" dirty="0" smtClean="0">
                <a:latin typeface="AngsanaUPC" pitchFamily="18" charset="-34"/>
                <a:cs typeface="AngsanaUPC" pitchFamily="18" charset="-34"/>
              </a:rPr>
              <a:t> Doolittle, you </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need</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 </a:t>
            </a:r>
            <a:r>
              <a:rPr lang="en-US" b="1" i="1" dirty="0" smtClean="0">
                <a:latin typeface="AngsanaUPC" pitchFamily="18" charset="-34"/>
                <a:cs typeface="AngsanaUPC" pitchFamily="18" charset="-34"/>
              </a:rPr>
              <a:t>NOT</a:t>
            </a:r>
            <a:r>
              <a:rPr lang="en-US" i="1" dirty="0" smtClean="0">
                <a:latin typeface="AngsanaUPC" pitchFamily="18" charset="-34"/>
                <a:cs typeface="AngsanaUPC" pitchFamily="18" charset="-34"/>
              </a:rPr>
              <a:t> suffer all this if you are really in earnest ‘</a:t>
            </a:r>
            <a:r>
              <a:rPr lang="en-US" dirty="0" smtClean="0">
                <a:latin typeface="AngsanaUPC" pitchFamily="18" charset="-34"/>
                <a:cs typeface="AngsanaUPC" pitchFamily="18" charset="-34"/>
              </a:rPr>
              <a:t>any of this</a:t>
            </a:r>
            <a:r>
              <a:rPr lang="en-US" i="1" dirty="0" smtClean="0">
                <a:latin typeface="AngsanaUPC" pitchFamily="18" charset="-34"/>
                <a:cs typeface="AngsanaUPC" pitchFamily="18" charset="-34"/>
              </a:rPr>
              <a:t>’ </a:t>
            </a:r>
            <a:r>
              <a:rPr lang="en-US" dirty="0" smtClean="0">
                <a:latin typeface="AngsanaUPC" pitchFamily="18" charset="-34"/>
                <a:cs typeface="AngsanaUPC" pitchFamily="18" charset="-34"/>
              </a:rPr>
              <a:t>[Bernard Shaw. Pygmalion (1912)] </a:t>
            </a:r>
          </a:p>
          <a:p>
            <a:pPr>
              <a:buNone/>
            </a:pPr>
            <a:r>
              <a:rPr lang="en-US" i="1" dirty="0" smtClean="0">
                <a:latin typeface="AngsanaUPC" pitchFamily="18" charset="-34"/>
                <a:cs typeface="AngsanaUPC" pitchFamily="18" charset="-34"/>
              </a:rPr>
              <a:t>I do not </a:t>
            </a:r>
            <a:r>
              <a:rPr lang="en-US" dirty="0" smtClean="0">
                <a:latin typeface="AngsanaUPC" pitchFamily="18" charset="-34"/>
                <a:cs typeface="AngsanaUPC" pitchFamily="18" charset="-34"/>
              </a:rPr>
              <a:t>[</a:t>
            </a:r>
            <a:r>
              <a:rPr lang="en-US" b="1" i="1" dirty="0" smtClean="0">
                <a:latin typeface="AngsanaUPC" pitchFamily="18" charset="-34"/>
                <a:cs typeface="AngsanaUPC" pitchFamily="18" charset="-34"/>
              </a:rPr>
              <a:t>LIKE</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 to do all this on water </a:t>
            </a:r>
            <a:r>
              <a:rPr lang="en-US" dirty="0" smtClean="0">
                <a:latin typeface="AngsanaUPC" pitchFamily="18" charset="-34"/>
                <a:cs typeface="AngsanaUPC" pitchFamily="18" charset="-34"/>
              </a:rPr>
              <a:t>‘any of this’ [Ernest Hemingway. For Whom The Bell Tolls (1940)]</a:t>
            </a:r>
          </a:p>
          <a:p>
            <a:pPr>
              <a:buNone/>
            </a:pPr>
            <a:endParaRPr lang="ru-RU" dirty="0" smtClean="0">
              <a:cs typeface="AngsanaUPC" pitchFamily="18" charset="-34"/>
            </a:endParaRPr>
          </a:p>
          <a:p>
            <a:pPr>
              <a:buNone/>
            </a:pPr>
            <a:r>
              <a:rPr lang="en-US" b="1" dirty="0" smtClean="0">
                <a:solidFill>
                  <a:srgbClr val="FF0000"/>
                </a:solidFill>
                <a:latin typeface="AngsanaUPC" pitchFamily="18" charset="-34"/>
                <a:cs typeface="AngsanaUPC" pitchFamily="18" charset="-34"/>
              </a:rPr>
              <a:t> Veridical contexts </a:t>
            </a:r>
            <a:r>
              <a:rPr lang="en-US" dirty="0" smtClean="0">
                <a:latin typeface="AngsanaUPC" pitchFamily="18" charset="-34"/>
                <a:cs typeface="AngsanaUPC" pitchFamily="18" charset="-34"/>
              </a:rPr>
              <a:t>place the verb in the Topic and “chase” the negation away to adjuncts:</a:t>
            </a:r>
          </a:p>
          <a:p>
            <a:pPr>
              <a:buNone/>
            </a:pPr>
            <a:r>
              <a:rPr lang="en-US" i="1" dirty="0" smtClean="0">
                <a:latin typeface="AngsanaUPC" pitchFamily="18" charset="-34"/>
                <a:cs typeface="AngsanaUPC" pitchFamily="18" charset="-34"/>
              </a:rPr>
              <a:t>I have not suffered all this </a:t>
            </a:r>
            <a:r>
              <a:rPr lang="en-US" b="1" dirty="0" smtClean="0">
                <a:solidFill>
                  <a:schemeClr val="accent1"/>
                </a:solidFill>
                <a:latin typeface="AngsanaUPC" pitchFamily="18" charset="-34"/>
                <a:cs typeface="AngsanaUPC" pitchFamily="18" charset="-34"/>
              </a:rPr>
              <a:t>Topic</a:t>
            </a:r>
            <a:r>
              <a:rPr lang="en-US" i="1" dirty="0" smtClean="0">
                <a:latin typeface="AngsanaUPC" pitchFamily="18" charset="-34"/>
                <a:cs typeface="AngsanaUPC" pitchFamily="18" charset="-34"/>
              </a:rPr>
              <a:t> || </a:t>
            </a:r>
            <a:r>
              <a:rPr lang="en-US" dirty="0" smtClean="0">
                <a:latin typeface="AngsanaUPC" pitchFamily="18" charset="-34"/>
                <a:cs typeface="AngsanaUPC" pitchFamily="18" charset="-34"/>
              </a:rPr>
              <a:t>[</a:t>
            </a:r>
            <a:r>
              <a:rPr lang="en-US" b="1" i="1" dirty="0" smtClean="0">
                <a:latin typeface="AngsanaUPC" pitchFamily="18" charset="-34"/>
                <a:cs typeface="AngsanaUPC" pitchFamily="18" charset="-34"/>
              </a:rPr>
              <a:t>in vain</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 </a:t>
            </a:r>
            <a:r>
              <a:rPr lang="en-US" b="1" dirty="0" smtClean="0">
                <a:solidFill>
                  <a:schemeClr val="accent1"/>
                </a:solidFill>
                <a:latin typeface="AngsanaUPC" pitchFamily="18" charset="-34"/>
                <a:cs typeface="AngsanaUPC" pitchFamily="18" charset="-34"/>
              </a:rPr>
              <a:t>Focus</a:t>
            </a:r>
            <a:r>
              <a:rPr lang="en-US" i="1" dirty="0" smtClean="0">
                <a:latin typeface="AngsanaUPC" pitchFamily="18" charset="-34"/>
                <a:cs typeface="AngsanaUPC" pitchFamily="18" charset="-34"/>
              </a:rPr>
              <a:t> </a:t>
            </a:r>
            <a:r>
              <a:rPr lang="en-US" dirty="0" smtClean="0">
                <a:latin typeface="AngsanaUPC" pitchFamily="18" charset="-34"/>
                <a:cs typeface="AngsanaUPC" pitchFamily="18" charset="-34"/>
              </a:rPr>
              <a:t>[‘all this’]</a:t>
            </a:r>
            <a:endParaRPr lang="ru-RU"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i="1" dirty="0" smtClean="0">
                <a:solidFill>
                  <a:srgbClr val="37B290"/>
                </a:solidFill>
              </a:rPr>
              <a:t>All </a:t>
            </a:r>
            <a:r>
              <a:rPr lang="en-US" sz="3200" b="1" dirty="0" smtClean="0">
                <a:solidFill>
                  <a:srgbClr val="37B290"/>
                </a:solidFill>
              </a:rPr>
              <a:t>is in the Focus, the matrix verb is part of the Topic  </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3600" b="1" dirty="0" smtClean="0">
                <a:solidFill>
                  <a:srgbClr val="FF0000"/>
                </a:solidFill>
                <a:latin typeface="AngsanaUPC" pitchFamily="18" charset="-34"/>
                <a:cs typeface="AngsanaUPC" pitchFamily="18" charset="-34"/>
              </a:rPr>
              <a:t> </a:t>
            </a:r>
            <a:r>
              <a:rPr lang="en-US" sz="3600" dirty="0" smtClean="0">
                <a:latin typeface="AngsanaUPC" pitchFamily="18" charset="-34"/>
                <a:cs typeface="AngsanaUPC" pitchFamily="18" charset="-34"/>
              </a:rPr>
              <a:t>The matrix verb and the rest of the sentence are in the topic, while </a:t>
            </a:r>
            <a:r>
              <a:rPr lang="en-US" sz="3600" b="1" i="1" dirty="0" smtClean="0">
                <a:solidFill>
                  <a:srgbClr val="FF0000"/>
                </a:solidFill>
                <a:latin typeface="AngsanaUPC" pitchFamily="18" charset="-34"/>
                <a:cs typeface="AngsanaUPC" pitchFamily="18" charset="-34"/>
              </a:rPr>
              <a:t>all</a:t>
            </a:r>
            <a:r>
              <a:rPr lang="en-US" sz="3600" b="1" dirty="0" smtClean="0">
                <a:solidFill>
                  <a:srgbClr val="FF0000"/>
                </a:solidFill>
                <a:latin typeface="AngsanaUPC" pitchFamily="18" charset="-34"/>
                <a:cs typeface="AngsanaUPC" pitchFamily="18" charset="-34"/>
              </a:rPr>
              <a:t> forms a contrastive focus</a:t>
            </a:r>
            <a:r>
              <a:rPr lang="en-US" sz="3600" dirty="0" smtClean="0">
                <a:latin typeface="AngsanaUPC" pitchFamily="18" charset="-34"/>
                <a:cs typeface="AngsanaUPC" pitchFamily="18" charset="-34"/>
              </a:rPr>
              <a:t>. The verb is presupposed ,whereas </a:t>
            </a:r>
            <a:r>
              <a:rPr lang="en-US" sz="3600" i="1" dirty="0" smtClean="0">
                <a:latin typeface="AngsanaUPC" pitchFamily="18" charset="-34"/>
                <a:cs typeface="AngsanaUPC" pitchFamily="18" charset="-34"/>
              </a:rPr>
              <a:t>all </a:t>
            </a:r>
            <a:r>
              <a:rPr lang="en-US" sz="3600" dirty="0" smtClean="0">
                <a:latin typeface="AngsanaUPC" pitchFamily="18" charset="-34"/>
                <a:cs typeface="AngsanaUPC" pitchFamily="18" charset="-34"/>
              </a:rPr>
              <a:t>is </a:t>
            </a:r>
            <a:r>
              <a:rPr lang="en-US" sz="3600" b="1" dirty="0" smtClean="0">
                <a:solidFill>
                  <a:srgbClr val="FF0000"/>
                </a:solidFill>
                <a:latin typeface="AngsanaUPC" pitchFamily="18" charset="-34"/>
                <a:cs typeface="AngsanaUPC" pitchFamily="18" charset="-34"/>
              </a:rPr>
              <a:t>asserted</a:t>
            </a:r>
            <a:r>
              <a:rPr lang="en-US" sz="3600" dirty="0" smtClean="0">
                <a:latin typeface="AngsanaUPC" pitchFamily="18" charset="-34"/>
                <a:cs typeface="AngsanaUPC" pitchFamily="18" charset="-34"/>
              </a:rPr>
              <a:t> and becomes target for </a:t>
            </a:r>
            <a:r>
              <a:rPr lang="en-US" sz="3600" b="1" dirty="0" smtClean="0">
                <a:solidFill>
                  <a:srgbClr val="FF0000"/>
                </a:solidFill>
                <a:latin typeface="AngsanaUPC" pitchFamily="18" charset="-34"/>
                <a:cs typeface="AngsanaUPC" pitchFamily="18" charset="-34"/>
              </a:rPr>
              <a:t>negation</a:t>
            </a:r>
            <a:r>
              <a:rPr lang="en-US" sz="3600" dirty="0" smtClean="0">
                <a:latin typeface="AngsanaUPC" pitchFamily="18" charset="-34"/>
                <a:cs typeface="AngsanaUPC" pitchFamily="18" charset="-34"/>
              </a:rPr>
              <a:t>: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 (1) </a:t>
            </a:r>
            <a:r>
              <a:rPr lang="en-US" sz="3600" i="1" dirty="0" smtClean="0">
                <a:latin typeface="AngsanaUPC" pitchFamily="18" charset="-34"/>
                <a:cs typeface="AngsanaUPC" pitchFamily="18" charset="-34"/>
              </a:rPr>
              <a:t>The right rim of the casket had not fallen </a:t>
            </a:r>
            <a:r>
              <a:rPr lang="en-US" sz="3600" dirty="0" smtClean="0">
                <a:latin typeface="AngsanaUPC" pitchFamily="18" charset="-34"/>
                <a:cs typeface="AngsanaUPC" pitchFamily="18" charset="-34"/>
              </a:rPr>
              <a:t>[</a:t>
            </a:r>
            <a:r>
              <a:rPr lang="en-US" sz="3600" b="1" dirty="0" smtClean="0">
                <a:latin typeface="AngsanaUPC" pitchFamily="18" charset="-34"/>
                <a:cs typeface="AngsanaUPC" pitchFamily="18" charset="-34"/>
              </a:rPr>
              <a:t>ALL</a:t>
            </a:r>
            <a:r>
              <a:rPr lang="en-US" sz="3600" dirty="0" smtClean="0">
                <a:latin typeface="AngsanaUPC" pitchFamily="18" charset="-34"/>
                <a:cs typeface="AngsanaUPC" pitchFamily="18" charset="-34"/>
              </a:rPr>
              <a:t>] [contrastive Focus] </a:t>
            </a:r>
            <a:r>
              <a:rPr lang="en-US" sz="3600" i="1" dirty="0" smtClean="0">
                <a:latin typeface="AngsanaUPC" pitchFamily="18" charset="-34"/>
                <a:cs typeface="AngsanaUPC" pitchFamily="18" charset="-34"/>
              </a:rPr>
              <a:t>the way to the floor and was still propped partially on its supports </a:t>
            </a:r>
            <a:r>
              <a:rPr lang="en-US" sz="3600" dirty="0" smtClean="0">
                <a:latin typeface="AngsanaUPC" pitchFamily="18" charset="-34"/>
                <a:cs typeface="AngsanaUPC" pitchFamily="18" charset="-34"/>
              </a:rPr>
              <a:t>[Dan Brown. Angels and Demons (2000)] [‘The rim had fallen part of the way’]</a:t>
            </a:r>
            <a:endParaRPr lang="ru-RU" sz="3600" dirty="0" smtClean="0">
              <a:cs typeface="AngsanaUPC" pitchFamily="18" charset="-34"/>
            </a:endParaRPr>
          </a:p>
          <a:p>
            <a:pPr>
              <a:buNone/>
            </a:pPr>
            <a:r>
              <a:rPr lang="en-US" sz="3600" dirty="0" smtClean="0">
                <a:latin typeface="AngsanaUPC" pitchFamily="18" charset="-34"/>
                <a:cs typeface="AngsanaUPC" pitchFamily="18" charset="-34"/>
              </a:rPr>
              <a:t> (2) </a:t>
            </a:r>
            <a:r>
              <a:rPr lang="en-US" sz="3600" i="1" dirty="0" smtClean="0">
                <a:latin typeface="AngsanaUPC" pitchFamily="18" charset="-34"/>
                <a:cs typeface="AngsanaUPC" pitchFamily="18" charset="-34"/>
              </a:rPr>
              <a:t>They could not watch </a:t>
            </a:r>
            <a:r>
              <a:rPr lang="en-US" sz="3600" dirty="0" smtClean="0">
                <a:latin typeface="AngsanaUPC" pitchFamily="18" charset="-34"/>
                <a:cs typeface="AngsanaUPC" pitchFamily="18" charset="-34"/>
              </a:rPr>
              <a:t>[</a:t>
            </a:r>
            <a:r>
              <a:rPr lang="en-US" sz="3600" b="1" dirty="0" smtClean="0">
                <a:latin typeface="AngsanaUPC" pitchFamily="18" charset="-34"/>
                <a:cs typeface="AngsanaUPC" pitchFamily="18" charset="-34"/>
              </a:rPr>
              <a:t>ALL</a:t>
            </a:r>
            <a:r>
              <a:rPr lang="en-US" sz="3600" dirty="0" smtClean="0">
                <a:latin typeface="AngsanaUPC" pitchFamily="18" charset="-34"/>
                <a:cs typeface="AngsanaUPC" pitchFamily="18" charset="-34"/>
              </a:rPr>
              <a:t>] [contrastive Focus] </a:t>
            </a:r>
            <a:r>
              <a:rPr lang="en-US" sz="3600" i="1" dirty="0" smtClean="0">
                <a:latin typeface="AngsanaUPC" pitchFamily="18" charset="-34"/>
                <a:cs typeface="AngsanaUPC" pitchFamily="18" charset="-34"/>
              </a:rPr>
              <a:t>places</a:t>
            </a:r>
            <a:r>
              <a:rPr lang="en-US" sz="3600" dirty="0" smtClean="0">
                <a:latin typeface="AngsanaUPC" pitchFamily="18" charset="-34"/>
                <a:cs typeface="AngsanaUPC" pitchFamily="18" charset="-34"/>
              </a:rPr>
              <a:t> [</a:t>
            </a:r>
            <a:r>
              <a:rPr lang="en-US" sz="3600" b="1" dirty="0" smtClean="0">
                <a:latin typeface="AngsanaUPC" pitchFamily="18" charset="-34"/>
                <a:cs typeface="AngsanaUPC" pitchFamily="18" charset="-34"/>
              </a:rPr>
              <a:t>ALWAYS</a:t>
            </a:r>
            <a:r>
              <a:rPr lang="en-US" sz="3600" dirty="0" smtClean="0">
                <a:latin typeface="AngsanaUPC" pitchFamily="18" charset="-34"/>
                <a:cs typeface="AngsanaUPC" pitchFamily="18" charset="-34"/>
              </a:rPr>
              <a:t>] [contrastive Focus] [Isaac Asimov. The Gods Themselves (1972)] [‘They watched some places some of the time, or all places some of the time, or some places all of the time’]</a:t>
            </a:r>
            <a:endParaRPr lang="ru-RU" sz="3600" dirty="0" smtClean="0">
              <a:cs typeface="AngsanaUPC" pitchFamily="18" charset="-34"/>
            </a:endParaRPr>
          </a:p>
          <a:p>
            <a:pPr>
              <a:buNone/>
            </a:pPr>
            <a:endParaRPr lang="ru-RU" sz="3600" dirty="0">
              <a:cs typeface="AngsanaUPC" pitchFamily="18" charset="-34"/>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dirty="0" smtClean="0">
                <a:solidFill>
                  <a:srgbClr val="37B290"/>
                </a:solidFill>
              </a:rPr>
              <a:t>Abraham Lincoln’s legendary phrase falls into this type of information structure </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3600" b="1" dirty="0" smtClean="0">
                <a:solidFill>
                  <a:srgbClr val="FF0000"/>
                </a:solidFill>
                <a:latin typeface="AngsanaUPC" pitchFamily="18" charset="-34"/>
                <a:cs typeface="AngsanaUPC" pitchFamily="18" charset="-34"/>
              </a:rPr>
              <a:t> </a:t>
            </a:r>
            <a:endParaRPr lang="ru-RU" sz="3600" dirty="0">
              <a:cs typeface="AngsanaUPC" pitchFamily="18" charset="-34"/>
            </a:endParaRPr>
          </a:p>
        </p:txBody>
      </p:sp>
      <p:sp>
        <p:nvSpPr>
          <p:cNvPr id="4" name="Прямоугольник 3"/>
          <p:cNvSpPr/>
          <p:nvPr/>
        </p:nvSpPr>
        <p:spPr>
          <a:xfrm>
            <a:off x="899592" y="4437112"/>
            <a:ext cx="7470576" cy="1938992"/>
          </a:xfrm>
          <a:prstGeom prst="rect">
            <a:avLst/>
          </a:prstGeom>
        </p:spPr>
        <p:txBody>
          <a:bodyPr wrap="square">
            <a:spAutoFit/>
          </a:bodyPr>
          <a:lstStyle/>
          <a:p>
            <a:r>
              <a:rPr lang="en-US" sz="3000" dirty="0" smtClean="0">
                <a:latin typeface="Calibri" pitchFamily="34" charset="0"/>
              </a:rPr>
              <a:t>You can fool all the people some of the time, and some of the people all the time, but you cannot fool all the people all the time </a:t>
            </a:r>
          </a:p>
          <a:p>
            <a:pPr algn="r"/>
            <a:r>
              <a:rPr lang="en-US" sz="3000" dirty="0" smtClean="0">
                <a:latin typeface="Calibri" pitchFamily="34" charset="0"/>
              </a:rPr>
              <a:t>			</a:t>
            </a:r>
            <a:r>
              <a:rPr lang="en-US" sz="2400" dirty="0" smtClean="0">
                <a:latin typeface="Calibri" pitchFamily="34" charset="0"/>
              </a:rPr>
              <a:t>Abraham Lincoln</a:t>
            </a:r>
            <a:endParaRPr lang="ru-RU" sz="2400" dirty="0">
              <a:latin typeface="Calibri" pitchFamily="34" charset="0"/>
            </a:endParaRPr>
          </a:p>
        </p:txBody>
      </p:sp>
      <p:pic>
        <p:nvPicPr>
          <p:cNvPr id="5" name="Рисунок 4" descr="MTIwNjA4NjMzODg2NTc0MDky.jpg"/>
          <p:cNvPicPr>
            <a:picLocks noChangeAspect="1"/>
          </p:cNvPicPr>
          <p:nvPr/>
        </p:nvPicPr>
        <p:blipFill>
          <a:blip r:embed="rId3"/>
          <a:stretch>
            <a:fillRect/>
          </a:stretch>
        </p:blipFill>
        <p:spPr>
          <a:xfrm>
            <a:off x="323528" y="980728"/>
            <a:ext cx="3384376" cy="338437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2"/>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Pragmatic </a:t>
            </a:r>
            <a:r>
              <a:rPr lang="en-US" sz="3200" b="1" dirty="0" err="1" smtClean="0">
                <a:solidFill>
                  <a:srgbClr val="37B290"/>
                </a:solidFill>
              </a:rPr>
              <a:t>implicatures</a:t>
            </a:r>
            <a:r>
              <a:rPr lang="en-US" sz="3200" b="1" dirty="0" smtClean="0">
                <a:solidFill>
                  <a:srgbClr val="37B290"/>
                </a:solidFill>
              </a:rPr>
              <a:t> in time expressions with </a:t>
            </a:r>
            <a:r>
              <a:rPr lang="en-US" sz="3200" b="1" i="1" dirty="0" smtClean="0">
                <a:solidFill>
                  <a:srgbClr val="37B290"/>
                </a:solidFill>
              </a:rPr>
              <a:t>all</a:t>
            </a:r>
            <a:r>
              <a:rPr lang="en-US" sz="3200" b="1" dirty="0" smtClean="0">
                <a:solidFill>
                  <a:srgbClr val="37B290"/>
                </a:solidFill>
              </a:rPr>
              <a:t> </a:t>
            </a:r>
            <a:endParaRPr lang="en-US" sz="3200" b="1" dirty="0">
              <a:solidFill>
                <a:srgbClr val="37B290"/>
              </a:solidFill>
            </a:endParaRPr>
          </a:p>
        </p:txBody>
      </p:sp>
      <p:sp>
        <p:nvSpPr>
          <p:cNvPr id="219" name="Shape 219"/>
          <p:cNvSpPr txBox="1">
            <a:spLocks noGrp="1"/>
          </p:cNvSpPr>
          <p:nvPr>
            <p:ph type="body" idx="4294967295"/>
          </p:nvPr>
        </p:nvSpPr>
        <p:spPr>
          <a:xfrm>
            <a:off x="0" y="836613"/>
            <a:ext cx="9144000" cy="6021387"/>
          </a:xfrm>
          <a:prstGeom prst="rect">
            <a:avLst/>
          </a:prstGeom>
        </p:spPr>
        <p:txBody>
          <a:bodyPr lIns="91425" tIns="91425" rIns="91425" bIns="91425" anchor="t" anchorCtr="0">
            <a:noAutofit/>
          </a:bodyPr>
          <a:lstStyle/>
          <a:p>
            <a:pPr>
              <a:buNone/>
            </a:pPr>
            <a:r>
              <a:rPr lang="en-US" sz="3600" b="1" dirty="0" smtClean="0">
                <a:solidFill>
                  <a:srgbClr val="FF0000"/>
                </a:solidFill>
                <a:latin typeface="AngsanaUPC" pitchFamily="18" charset="-34"/>
                <a:cs typeface="AngsanaUPC" pitchFamily="18" charset="-34"/>
              </a:rPr>
              <a:t> </a:t>
            </a:r>
            <a:r>
              <a:rPr lang="en-US" sz="3600" dirty="0" smtClean="0">
                <a:latin typeface="AngsanaUPC" pitchFamily="18" charset="-34"/>
                <a:cs typeface="AngsanaUPC" pitchFamily="18" charset="-34"/>
              </a:rPr>
              <a:t>In some cases, the correct scope reading is determined by pragmatic factors, most frequently by conventional pragmatic </a:t>
            </a:r>
            <a:r>
              <a:rPr lang="en-US" sz="3600" dirty="0" err="1" smtClean="0">
                <a:latin typeface="AngsanaUPC" pitchFamily="18" charset="-34"/>
                <a:cs typeface="AngsanaUPC" pitchFamily="18" charset="-34"/>
              </a:rPr>
              <a:t>implicatures</a:t>
            </a:r>
            <a:r>
              <a:rPr lang="en-US" sz="3600" dirty="0" smtClean="0">
                <a:latin typeface="AngsanaUPC" pitchFamily="18" charset="-34"/>
                <a:cs typeface="AngsanaUPC" pitchFamily="18" charset="-34"/>
              </a:rPr>
              <a:t>.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(1) </a:t>
            </a:r>
            <a:r>
              <a:rPr lang="en-US" sz="3600" i="1" dirty="0" smtClean="0">
                <a:latin typeface="AngsanaUPC" pitchFamily="18" charset="-34"/>
                <a:cs typeface="AngsanaUPC" pitchFamily="18" charset="-34"/>
              </a:rPr>
              <a:t>I haven’t </a:t>
            </a:r>
            <a:r>
              <a:rPr lang="en-US" sz="3600" dirty="0" smtClean="0">
                <a:latin typeface="AngsanaUPC" pitchFamily="18" charset="-34"/>
                <a:cs typeface="AngsanaUPC" pitchFamily="18" charset="-34"/>
              </a:rPr>
              <a:t>[</a:t>
            </a:r>
            <a:r>
              <a:rPr lang="en-US" sz="3600" b="1" i="1" dirty="0" smtClean="0">
                <a:latin typeface="AngsanaUPC" pitchFamily="18" charset="-34"/>
                <a:cs typeface="AngsanaUPC" pitchFamily="18" charset="-34"/>
              </a:rPr>
              <a:t>slept</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all night </a:t>
            </a:r>
            <a:r>
              <a:rPr lang="en-US" sz="3600" dirty="0" smtClean="0">
                <a:latin typeface="AngsanaUPC" pitchFamily="18" charset="-34"/>
                <a:cs typeface="AngsanaUPC" pitchFamily="18" charset="-34"/>
              </a:rPr>
              <a:t>[‘The whole night, I haven’t slept’]</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(2) </a:t>
            </a:r>
            <a:r>
              <a:rPr lang="en-US" sz="3600" i="1" dirty="0" smtClean="0">
                <a:latin typeface="AngsanaUPC" pitchFamily="18" charset="-34"/>
                <a:cs typeface="AngsanaUPC" pitchFamily="18" charset="-34"/>
              </a:rPr>
              <a:t>I haven’t slept </a:t>
            </a:r>
            <a:r>
              <a:rPr lang="en-US" sz="3600" dirty="0" smtClean="0">
                <a:latin typeface="AngsanaUPC" pitchFamily="18" charset="-34"/>
                <a:cs typeface="AngsanaUPC" pitchFamily="18" charset="-34"/>
              </a:rPr>
              <a:t>[</a:t>
            </a:r>
            <a:r>
              <a:rPr lang="en-US" sz="3600" b="1" i="1" dirty="0" smtClean="0">
                <a:latin typeface="AngsanaUPC" pitchFamily="18" charset="-34"/>
                <a:cs typeface="AngsanaUPC" pitchFamily="18" charset="-34"/>
              </a:rPr>
              <a:t>all</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day </a:t>
            </a:r>
            <a:r>
              <a:rPr lang="en-US" sz="3600" dirty="0" smtClean="0">
                <a:latin typeface="AngsanaUPC" pitchFamily="18" charset="-34"/>
                <a:cs typeface="AngsanaUPC" pitchFamily="18" charset="-34"/>
              </a:rPr>
              <a:t>[‘I slept only part of the day’]</a:t>
            </a:r>
          </a:p>
          <a:p>
            <a:pPr>
              <a:buNone/>
            </a:pPr>
            <a:endParaRPr lang="en-US" sz="2400" dirty="0" smtClean="0">
              <a:latin typeface="Calibri" pitchFamily="34" charset="0"/>
              <a:cs typeface="AngsanaUPC" pitchFamily="18" charset="-34"/>
            </a:endParaRPr>
          </a:p>
          <a:p>
            <a:pPr>
              <a:buNone/>
            </a:pPr>
            <a:r>
              <a:rPr lang="en-US" sz="2400" b="1" dirty="0" smtClean="0">
                <a:latin typeface="Aparajita" pitchFamily="34" charset="0"/>
                <a:cs typeface="Aparajita" pitchFamily="34" charset="0"/>
              </a:rPr>
              <a:t>Different conventional </a:t>
            </a:r>
            <a:r>
              <a:rPr lang="en-US" sz="2400" b="1" dirty="0" err="1" smtClean="0">
                <a:latin typeface="Aparajita" pitchFamily="34" charset="0"/>
                <a:cs typeface="Aparajita" pitchFamily="34" charset="0"/>
              </a:rPr>
              <a:t>implicatures</a:t>
            </a:r>
            <a:r>
              <a:rPr lang="en-US" sz="2400" b="1" dirty="0" smtClean="0">
                <a:latin typeface="Aparajita" pitchFamily="34" charset="0"/>
                <a:cs typeface="Aparajita" pitchFamily="34" charset="0"/>
              </a:rPr>
              <a:t> concerning night and day: people usually sleep the greater part of the night, and do not sleep at all during the day</a:t>
            </a:r>
          </a:p>
          <a:p>
            <a:pPr>
              <a:buNone/>
            </a:pPr>
            <a:r>
              <a:rPr lang="en-US" sz="2400" i="1" dirty="0" smtClean="0">
                <a:latin typeface="Calibri" pitchFamily="34" charset="0"/>
              </a:rPr>
              <a:t>I slept </a:t>
            </a:r>
            <a:r>
              <a:rPr lang="en-US" sz="2400" b="1" i="1" dirty="0" smtClean="0">
                <a:solidFill>
                  <a:srgbClr val="FF0000"/>
                </a:solidFill>
                <a:latin typeface="Calibri" pitchFamily="34" charset="0"/>
              </a:rPr>
              <a:t>all night</a:t>
            </a:r>
            <a:r>
              <a:rPr lang="en-US" sz="2400" i="1" dirty="0" smtClean="0">
                <a:latin typeface="Calibri" pitchFamily="34" charset="0"/>
              </a:rPr>
              <a:t> today		I slept </a:t>
            </a:r>
            <a:r>
              <a:rPr lang="en-US" sz="2400" b="1" i="1" dirty="0" smtClean="0">
                <a:solidFill>
                  <a:srgbClr val="FF0000"/>
                </a:solidFill>
                <a:latin typeface="Calibri" pitchFamily="34" charset="0"/>
              </a:rPr>
              <a:t>all day </a:t>
            </a:r>
            <a:r>
              <a:rPr lang="en-US" sz="2400" i="1" dirty="0" smtClean="0">
                <a:latin typeface="Calibri" pitchFamily="34" charset="0"/>
              </a:rPr>
              <a:t>today</a:t>
            </a:r>
          </a:p>
          <a:p>
            <a:pPr>
              <a:buNone/>
            </a:pPr>
            <a:r>
              <a:rPr lang="en-US" sz="2400" i="1" dirty="0" smtClean="0">
                <a:latin typeface="Calibri" pitchFamily="34" charset="0"/>
              </a:rPr>
              <a:t>I </a:t>
            </a:r>
            <a:r>
              <a:rPr lang="en-US" sz="2400" b="1" i="1" dirty="0" smtClean="0">
                <a:solidFill>
                  <a:srgbClr val="FF0000"/>
                </a:solidFill>
                <a:latin typeface="Calibri" pitchFamily="34" charset="0"/>
              </a:rPr>
              <a:t>didn’t sleep </a:t>
            </a:r>
            <a:r>
              <a:rPr lang="en-US" sz="2400" i="1" dirty="0" smtClean="0">
                <a:latin typeface="Calibri" pitchFamily="34" charset="0"/>
              </a:rPr>
              <a:t>all night today	I didn’t sleep </a:t>
            </a:r>
            <a:r>
              <a:rPr lang="en-US" sz="2400" b="1" i="1" dirty="0" smtClean="0">
                <a:solidFill>
                  <a:srgbClr val="FF0000"/>
                </a:solidFill>
                <a:latin typeface="Calibri" pitchFamily="34" charset="0"/>
              </a:rPr>
              <a:t>all day</a:t>
            </a:r>
            <a:r>
              <a:rPr lang="en-US" sz="2400" i="1" dirty="0" smtClean="0">
                <a:latin typeface="Calibri" pitchFamily="34" charset="0"/>
              </a:rPr>
              <a:t> today</a:t>
            </a:r>
          </a:p>
          <a:p>
            <a:pPr>
              <a:buNone/>
            </a:pPr>
            <a:endParaRPr lang="en-US" sz="2400" b="1" dirty="0" smtClean="0">
              <a:latin typeface="Aparajita" pitchFamily="34" charset="0"/>
              <a:cs typeface="Aparajita" pitchFamily="34" charset="0"/>
            </a:endParaRPr>
          </a:p>
          <a:p>
            <a:pPr>
              <a:buNone/>
            </a:pPr>
            <a:endParaRPr lang="en-US" sz="2400" b="1" dirty="0" smtClean="0">
              <a:latin typeface="Calibri" pitchFamily="34" charset="0"/>
              <a:cs typeface="AngsanaUPC" pitchFamily="18" charset="-34"/>
            </a:endParaRPr>
          </a:p>
          <a:p>
            <a:pPr>
              <a:buNone/>
            </a:pPr>
            <a:r>
              <a:rPr lang="en-US" sz="2400" i="1" dirty="0" smtClean="0">
                <a:latin typeface="Calibri" pitchFamily="34" charset="0"/>
              </a:rPr>
              <a:t> </a:t>
            </a:r>
          </a:p>
          <a:p>
            <a:pPr>
              <a:buNone/>
            </a:pPr>
            <a:endParaRPr lang="en-US" sz="2400" i="1" dirty="0" smtClean="0">
              <a:latin typeface="Calibri" pitchFamily="34" charset="0"/>
            </a:endParaRPr>
          </a:p>
          <a:p>
            <a:pPr>
              <a:buNone/>
            </a:pPr>
            <a:r>
              <a:rPr lang="en-US" sz="3600" b="1" dirty="0" smtClean="0">
                <a:latin typeface="Calibri" pitchFamily="34" charset="0"/>
                <a:cs typeface="AngsanaUPC" pitchFamily="18" charset="-34"/>
              </a:rPr>
              <a:t> </a:t>
            </a:r>
          </a:p>
          <a:p>
            <a:pPr>
              <a:buNone/>
            </a:pPr>
            <a:endParaRPr lang="ru-RU" sz="3600" dirty="0" smtClean="0">
              <a:latin typeface="Calibri" pitchFamily="34" charset="0"/>
              <a:cs typeface="AngsanaUPC" pitchFamily="18" charset="-34"/>
            </a:endParaRPr>
          </a:p>
          <a:p>
            <a:pPr lvl="0">
              <a:buNone/>
            </a:pPr>
            <a:endParaRPr lang="en-US" sz="3600" dirty="0" smtClean="0">
              <a:latin typeface="AngsanaUPC" pitchFamily="18" charset="-34"/>
              <a:cs typeface="AngsanaUPC" pitchFamily="18" charset="-34"/>
            </a:endParaRPr>
          </a:p>
          <a:p>
            <a:pPr>
              <a:buNone/>
            </a:pPr>
            <a:endParaRPr lang="en-US" sz="2800" dirty="0" smtClean="0">
              <a:latin typeface="Calibri" pitchFamily="34" charset="0"/>
              <a:cs typeface="AngsanaUPC" pitchFamily="18" charset="-34"/>
            </a:endParaRPr>
          </a:p>
          <a:p>
            <a:pPr>
              <a:buNone/>
            </a:pPr>
            <a:r>
              <a:rPr lang="en-US" sz="2800" dirty="0" smtClean="0">
                <a:latin typeface="Calibri" pitchFamily="34" charset="0"/>
                <a:cs typeface="AngsanaUPC" pitchFamily="18" charset="-34"/>
              </a:rPr>
              <a:t> </a:t>
            </a:r>
            <a:endParaRPr lang="ru-RU" sz="2800"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2"/>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Sleepless nights are the most frequent supplier of negated verb readings in time expressions with </a:t>
            </a:r>
            <a:r>
              <a:rPr lang="en-US" sz="3200" b="1" i="1" dirty="0" smtClean="0">
                <a:solidFill>
                  <a:srgbClr val="37B290"/>
                </a:solidFill>
              </a:rPr>
              <a:t>all</a:t>
            </a:r>
            <a:endParaRPr lang="en-US" sz="3200" b="1" dirty="0">
              <a:solidFill>
                <a:srgbClr val="37B290"/>
              </a:solidFill>
            </a:endParaRPr>
          </a:p>
        </p:txBody>
      </p:sp>
      <p:sp>
        <p:nvSpPr>
          <p:cNvPr id="219" name="Shape 219"/>
          <p:cNvSpPr txBox="1">
            <a:spLocks noGrp="1"/>
          </p:cNvSpPr>
          <p:nvPr>
            <p:ph type="body" idx="4294967295"/>
          </p:nvPr>
        </p:nvSpPr>
        <p:spPr>
          <a:xfrm>
            <a:off x="0" y="836613"/>
            <a:ext cx="9144000" cy="6021387"/>
          </a:xfrm>
          <a:prstGeom prst="rect">
            <a:avLst/>
          </a:prstGeom>
        </p:spPr>
        <p:txBody>
          <a:bodyPr lIns="91425" tIns="91425" rIns="91425" bIns="91425" anchor="t" anchorCtr="0">
            <a:noAutofit/>
          </a:bodyPr>
          <a:lstStyle/>
          <a:p>
            <a:pPr>
              <a:buNone/>
            </a:pPr>
            <a:r>
              <a:rPr lang="en-US" sz="3600" dirty="0" smtClean="0">
                <a:latin typeface="AngsanaUPC" pitchFamily="18" charset="-34"/>
                <a:cs typeface="AngsanaUPC" pitchFamily="18" charset="-34"/>
              </a:rPr>
              <a:t>Out of 34 time expressions with </a:t>
            </a:r>
            <a:r>
              <a:rPr lang="en-US" sz="3600" i="1" dirty="0" smtClean="0">
                <a:latin typeface="AngsanaUPC" pitchFamily="18" charset="-34"/>
                <a:cs typeface="AngsanaUPC" pitchFamily="18" charset="-34"/>
              </a:rPr>
              <a:t>all</a:t>
            </a:r>
            <a:r>
              <a:rPr lang="en-US" sz="3600" dirty="0" smtClean="0">
                <a:latin typeface="AngsanaUPC" pitchFamily="18" charset="-34"/>
                <a:cs typeface="AngsanaUPC" pitchFamily="18" charset="-34"/>
              </a:rPr>
              <a:t>, 18 refer to not sleeping all night.</a:t>
            </a:r>
          </a:p>
          <a:p>
            <a:pPr>
              <a:buNone/>
            </a:pPr>
            <a:r>
              <a:rPr lang="en-US" sz="3600" dirty="0" smtClean="0">
                <a:latin typeface="AngsanaUPC" pitchFamily="18" charset="-34"/>
                <a:cs typeface="AngsanaUPC" pitchFamily="18" charset="-34"/>
              </a:rPr>
              <a:t> In all cases, </a:t>
            </a:r>
            <a:r>
              <a:rPr lang="en-US" sz="3600" b="1" dirty="0" smtClean="0">
                <a:solidFill>
                  <a:srgbClr val="FF0000"/>
                </a:solidFill>
                <a:latin typeface="AngsanaUPC" pitchFamily="18" charset="-34"/>
                <a:cs typeface="AngsanaUPC" pitchFamily="18" charset="-34"/>
              </a:rPr>
              <a:t>negation scopes over the verb </a:t>
            </a:r>
            <a:r>
              <a:rPr lang="en-US" sz="3600" dirty="0" smtClean="0">
                <a:latin typeface="AngsanaUPC" pitchFamily="18" charset="-34"/>
                <a:cs typeface="AngsanaUPC" pitchFamily="18" charset="-34"/>
              </a:rPr>
              <a:t>and not over </a:t>
            </a:r>
            <a:r>
              <a:rPr lang="en-US" sz="3600" i="1" dirty="0" smtClean="0">
                <a:latin typeface="AngsanaUPC" pitchFamily="18" charset="-34"/>
                <a:cs typeface="AngsanaUPC" pitchFamily="18" charset="-34"/>
              </a:rPr>
              <a:t>all</a:t>
            </a:r>
            <a:r>
              <a:rPr lang="en-US" sz="3600" dirty="0" smtClean="0">
                <a:latin typeface="AngsanaUPC" pitchFamily="18" charset="-34"/>
                <a:cs typeface="AngsanaUPC" pitchFamily="18" charset="-34"/>
              </a:rPr>
              <a:t>. </a:t>
            </a:r>
          </a:p>
          <a:p>
            <a:pPr>
              <a:buNone/>
            </a:pPr>
            <a:r>
              <a:rPr lang="en-US" sz="3600" dirty="0" smtClean="0">
                <a:latin typeface="AngsanaUPC" pitchFamily="18" charset="-34"/>
                <a:cs typeface="AngsanaUPC" pitchFamily="18" charset="-34"/>
              </a:rPr>
              <a:t>There are examples both in original English texts and in the translations of Russian literature: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(1) </a:t>
            </a:r>
            <a:r>
              <a:rPr lang="en-US" sz="3600" i="1" dirty="0" smtClean="0">
                <a:latin typeface="AngsanaUPC" pitchFamily="18" charset="-34"/>
                <a:cs typeface="AngsanaUPC" pitchFamily="18" charset="-34"/>
              </a:rPr>
              <a:t>Elisabeth, who had not</a:t>
            </a:r>
            <a:r>
              <a:rPr lang="en-US" sz="3600" b="1" i="1" dirty="0" smtClean="0">
                <a:latin typeface="AngsanaUPC" pitchFamily="18" charset="-34"/>
                <a:cs typeface="AngsanaUPC" pitchFamily="18" charset="-34"/>
              </a:rPr>
              <a:t> </a:t>
            </a:r>
            <a:r>
              <a:rPr lang="en-US" sz="3600" dirty="0" smtClean="0">
                <a:latin typeface="AngsanaUPC" pitchFamily="18" charset="-34"/>
                <a:cs typeface="AngsanaUPC" pitchFamily="18" charset="-34"/>
              </a:rPr>
              <a:t>[</a:t>
            </a:r>
            <a:r>
              <a:rPr lang="en-US" sz="3600" b="1" dirty="0" smtClean="0">
                <a:latin typeface="AngsanaUPC" pitchFamily="18" charset="-34"/>
                <a:cs typeface="AngsanaUPC" pitchFamily="18" charset="-34"/>
              </a:rPr>
              <a:t>slept</a:t>
            </a:r>
            <a:r>
              <a:rPr lang="en-US" sz="3600" dirty="0" smtClean="0">
                <a:latin typeface="AngsanaUPC" pitchFamily="18" charset="-34"/>
                <a:cs typeface="AngsanaUPC" pitchFamily="18" charset="-34"/>
              </a:rPr>
              <a:t>]</a:t>
            </a:r>
            <a:r>
              <a:rPr lang="en-US" sz="3600" b="1" dirty="0" smtClean="0">
                <a:latin typeface="AngsanaUPC" pitchFamily="18" charset="-34"/>
                <a:cs typeface="AngsanaUPC" pitchFamily="18" charset="-34"/>
              </a:rPr>
              <a:t> </a:t>
            </a:r>
            <a:r>
              <a:rPr lang="en-US" sz="3600" i="1" dirty="0" smtClean="0">
                <a:latin typeface="AngsanaUPC" pitchFamily="18" charset="-34"/>
                <a:cs typeface="AngsanaUPC" pitchFamily="18" charset="-34"/>
              </a:rPr>
              <a:t>all night, was not yet up</a:t>
            </a:r>
            <a:r>
              <a:rPr lang="en-US" sz="3600" dirty="0" smtClean="0">
                <a:latin typeface="AngsanaUPC" pitchFamily="18" charset="-34"/>
                <a:cs typeface="AngsanaUPC" pitchFamily="18" charset="-34"/>
              </a:rPr>
              <a:t>. [Vladimir Nabokov. Laughter in the dark (Vladimir Nabokov, 1938-1960)</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(2) </a:t>
            </a:r>
            <a:r>
              <a:rPr lang="en-US" sz="3600" i="1" dirty="0" smtClean="0">
                <a:latin typeface="AngsanaUPC" pitchFamily="18" charset="-34"/>
                <a:cs typeface="AngsanaUPC" pitchFamily="18" charset="-34"/>
              </a:rPr>
              <a:t>He is taking a rest; </a:t>
            </a:r>
            <a:r>
              <a:rPr lang="en-US" sz="3600" b="1" i="1" dirty="0" smtClean="0">
                <a:latin typeface="AngsanaUPC" pitchFamily="18" charset="-34"/>
                <a:cs typeface="AngsanaUPC" pitchFamily="18" charset="-34"/>
              </a:rPr>
              <a:t>he did not </a:t>
            </a:r>
            <a:r>
              <a:rPr lang="en-US" sz="3600" b="1" dirty="0" smtClean="0">
                <a:latin typeface="AngsanaUPC" pitchFamily="18" charset="-34"/>
                <a:cs typeface="AngsanaUPC" pitchFamily="18" charset="-34"/>
              </a:rPr>
              <a:t>[sleep</a:t>
            </a:r>
            <a:r>
              <a:rPr lang="en-US" sz="3600" dirty="0" smtClean="0">
                <a:latin typeface="AngsanaUPC" pitchFamily="18" charset="-34"/>
                <a:cs typeface="AngsanaUPC" pitchFamily="18" charset="-34"/>
              </a:rPr>
              <a:t>]</a:t>
            </a:r>
            <a:r>
              <a:rPr lang="en-US" sz="3600" b="1" dirty="0" smtClean="0">
                <a:latin typeface="AngsanaUPC" pitchFamily="18" charset="-34"/>
                <a:cs typeface="AngsanaUPC" pitchFamily="18" charset="-34"/>
              </a:rPr>
              <a:t> </a:t>
            </a:r>
            <a:r>
              <a:rPr lang="en-US" sz="3600" i="1" dirty="0" smtClean="0">
                <a:latin typeface="AngsanaUPC" pitchFamily="18" charset="-34"/>
                <a:cs typeface="AngsanaUPC" pitchFamily="18" charset="-34"/>
              </a:rPr>
              <a:t>all night   </a:t>
            </a:r>
            <a:r>
              <a:rPr lang="en-US" sz="3600" dirty="0" smtClean="0">
                <a:latin typeface="AngsanaUPC" pitchFamily="18" charset="-34"/>
                <a:cs typeface="AngsanaUPC" pitchFamily="18" charset="-34"/>
              </a:rPr>
              <a:t>[Leo Tolstoy. The Awakening (parts 2-3) (William E. Smith, 1900)]</a:t>
            </a:r>
            <a:endParaRPr lang="ru-RU" sz="3600" dirty="0" smtClean="0">
              <a:cs typeface="AngsanaUPC" pitchFamily="18" charset="-34"/>
            </a:endParaRPr>
          </a:p>
          <a:p>
            <a:pPr>
              <a:buNone/>
            </a:pPr>
            <a:endParaRPr lang="en-US" sz="2400" b="1" dirty="0" smtClean="0">
              <a:latin typeface="AngsanaUPC" pitchFamily="18" charset="-34"/>
              <a:cs typeface="AngsanaUPC" pitchFamily="18" charset="-34"/>
            </a:endParaRPr>
          </a:p>
          <a:p>
            <a:pPr>
              <a:buNone/>
            </a:pPr>
            <a:endParaRPr lang="en-US" sz="2400" b="1" dirty="0" smtClean="0">
              <a:latin typeface="Calibri" pitchFamily="34" charset="0"/>
              <a:cs typeface="AngsanaUPC" pitchFamily="18" charset="-34"/>
            </a:endParaRPr>
          </a:p>
          <a:p>
            <a:pPr>
              <a:buNone/>
            </a:pPr>
            <a:r>
              <a:rPr lang="en-US" sz="2400" i="1" dirty="0" smtClean="0">
                <a:latin typeface="Calibri" pitchFamily="34" charset="0"/>
              </a:rPr>
              <a:t> </a:t>
            </a:r>
          </a:p>
          <a:p>
            <a:pPr>
              <a:buNone/>
            </a:pPr>
            <a:endParaRPr lang="en-US" sz="2400" i="1" dirty="0" smtClean="0">
              <a:latin typeface="Calibri" pitchFamily="34" charset="0"/>
            </a:endParaRPr>
          </a:p>
          <a:p>
            <a:pPr>
              <a:buNone/>
            </a:pPr>
            <a:r>
              <a:rPr lang="en-US" sz="3600" b="1" dirty="0" smtClean="0">
                <a:latin typeface="Calibri" pitchFamily="34" charset="0"/>
                <a:cs typeface="AngsanaUPC" pitchFamily="18" charset="-34"/>
              </a:rPr>
              <a:t> </a:t>
            </a:r>
          </a:p>
          <a:p>
            <a:pPr>
              <a:buNone/>
            </a:pPr>
            <a:endParaRPr lang="ru-RU" sz="3600" dirty="0" smtClean="0">
              <a:latin typeface="Calibri" pitchFamily="34" charset="0"/>
              <a:cs typeface="AngsanaUPC" pitchFamily="18" charset="-34"/>
            </a:endParaRPr>
          </a:p>
          <a:p>
            <a:pPr lvl="0">
              <a:buNone/>
            </a:pPr>
            <a:endParaRPr lang="en-US" sz="3600" dirty="0" smtClean="0">
              <a:latin typeface="AngsanaUPC" pitchFamily="18" charset="-34"/>
              <a:cs typeface="AngsanaUPC" pitchFamily="18" charset="-34"/>
            </a:endParaRPr>
          </a:p>
          <a:p>
            <a:pPr>
              <a:buNone/>
            </a:pPr>
            <a:endParaRPr lang="en-US" sz="2800" dirty="0" smtClean="0">
              <a:latin typeface="Calibri" pitchFamily="34" charset="0"/>
              <a:cs typeface="AngsanaUPC" pitchFamily="18" charset="-34"/>
            </a:endParaRPr>
          </a:p>
          <a:p>
            <a:pPr>
              <a:buNone/>
            </a:pPr>
            <a:r>
              <a:rPr lang="en-US" sz="2800" dirty="0" smtClean="0">
                <a:latin typeface="Calibri" pitchFamily="34" charset="0"/>
                <a:cs typeface="AngsanaUPC" pitchFamily="18" charset="-34"/>
              </a:rPr>
              <a:t> </a:t>
            </a:r>
            <a:endParaRPr lang="ru-RU" sz="2800"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764703"/>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Other time expressions with </a:t>
            </a:r>
            <a:r>
              <a:rPr lang="en-US" sz="3200" b="1" i="1" dirty="0" smtClean="0">
                <a:solidFill>
                  <a:srgbClr val="37B290"/>
                </a:solidFill>
              </a:rPr>
              <a:t>all</a:t>
            </a:r>
            <a:endParaRPr lang="en-US" sz="3200" b="1" dirty="0">
              <a:solidFill>
                <a:srgbClr val="37B290"/>
              </a:solidFill>
            </a:endParaRPr>
          </a:p>
        </p:txBody>
      </p:sp>
      <p:sp>
        <p:nvSpPr>
          <p:cNvPr id="219" name="Shape 219"/>
          <p:cNvSpPr txBox="1">
            <a:spLocks noGrp="1"/>
          </p:cNvSpPr>
          <p:nvPr>
            <p:ph type="body" idx="4294967295"/>
          </p:nvPr>
        </p:nvSpPr>
        <p:spPr>
          <a:xfrm>
            <a:off x="0" y="836613"/>
            <a:ext cx="9144000" cy="6021387"/>
          </a:xfrm>
          <a:prstGeom prst="rect">
            <a:avLst/>
          </a:prstGeom>
        </p:spPr>
        <p:txBody>
          <a:bodyPr lIns="91425" tIns="91425" rIns="91425" bIns="91425" anchor="t" anchorCtr="0">
            <a:noAutofit/>
          </a:bodyPr>
          <a:lstStyle/>
          <a:p>
            <a:pPr>
              <a:buNone/>
            </a:pPr>
            <a:r>
              <a:rPr lang="en-US" sz="3600" dirty="0" smtClean="0">
                <a:latin typeface="AngsanaUPC" pitchFamily="18" charset="-34"/>
                <a:cs typeface="AngsanaUPC" pitchFamily="18" charset="-34"/>
              </a:rPr>
              <a:t> Other time periods with </a:t>
            </a:r>
            <a:r>
              <a:rPr lang="en-US" sz="3600" i="1" dirty="0" smtClean="0">
                <a:latin typeface="AngsanaUPC" pitchFamily="18" charset="-34"/>
                <a:cs typeface="AngsanaUPC" pitchFamily="18" charset="-34"/>
              </a:rPr>
              <a:t>all </a:t>
            </a:r>
            <a:r>
              <a:rPr lang="en-US" sz="3600" dirty="0" smtClean="0">
                <a:latin typeface="AngsanaUPC" pitchFamily="18" charset="-34"/>
                <a:cs typeface="AngsanaUPC" pitchFamily="18" charset="-34"/>
              </a:rPr>
              <a:t>are more sparsely represented and the split in readings is almost half and half: 9 readings with negated verb and 7 readings with negated </a:t>
            </a:r>
            <a:r>
              <a:rPr lang="en-US" sz="3600" i="1" dirty="0" smtClean="0">
                <a:latin typeface="AngsanaUPC" pitchFamily="18" charset="-34"/>
                <a:cs typeface="AngsanaUPC" pitchFamily="18" charset="-34"/>
              </a:rPr>
              <a:t>all</a:t>
            </a:r>
            <a:r>
              <a:rPr lang="en-US" sz="3600" dirty="0" smtClean="0">
                <a:latin typeface="AngsanaUPC" pitchFamily="18" charset="-34"/>
                <a:cs typeface="AngsanaUPC" pitchFamily="18" charset="-34"/>
              </a:rPr>
              <a:t>: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 (1) </a:t>
            </a:r>
            <a:r>
              <a:rPr lang="en-US" sz="3600" i="1" dirty="0" smtClean="0">
                <a:latin typeface="AngsanaUPC" pitchFamily="18" charset="-34"/>
                <a:cs typeface="AngsanaUPC" pitchFamily="18" charset="-34"/>
              </a:rPr>
              <a:t>I called Tom to report the hideous news that Daniel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had</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not </a:t>
            </a:r>
            <a:r>
              <a:rPr lang="en-US" sz="3600" b="1"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rung</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all weekend </a:t>
            </a:r>
            <a:r>
              <a:rPr lang="en-US" sz="3600" dirty="0" smtClean="0">
                <a:latin typeface="AngsanaUPC" pitchFamily="18" charset="-34"/>
                <a:cs typeface="AngsanaUPC" pitchFamily="18" charset="-34"/>
              </a:rPr>
              <a:t>[Helen Fielding. Bridget Jones's Diary (1996)]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(2) </a:t>
            </a:r>
            <a:r>
              <a:rPr lang="en-US" sz="3600" i="1" dirty="0" smtClean="0">
                <a:latin typeface="AngsanaUPC" pitchFamily="18" charset="-34"/>
                <a:cs typeface="AngsanaUPC" pitchFamily="18" charset="-34"/>
              </a:rPr>
              <a:t>"All this is so, "said another voice," but you are not going to spend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all your life</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in Siberia. </a:t>
            </a:r>
            <a:r>
              <a:rPr lang="en-US" sz="3600" dirty="0" smtClean="0">
                <a:latin typeface="AngsanaUPC" pitchFamily="18" charset="-34"/>
                <a:cs typeface="AngsanaUPC" pitchFamily="18" charset="-34"/>
              </a:rPr>
              <a:t>[Leo Tolstoy. The Awakening (parts 2-3) (William E. Smith, 1900)]</a:t>
            </a:r>
            <a:endParaRPr lang="ru-RU" sz="3600" dirty="0" smtClean="0">
              <a:cs typeface="AngsanaUPC" pitchFamily="18" charset="-34"/>
            </a:endParaRPr>
          </a:p>
          <a:p>
            <a:pPr>
              <a:buNone/>
            </a:pPr>
            <a:r>
              <a:rPr lang="en-US" sz="3600" dirty="0" smtClean="0">
                <a:latin typeface="AngsanaUPC" pitchFamily="18" charset="-34"/>
                <a:cs typeface="AngsanaUPC" pitchFamily="18" charset="-34"/>
              </a:rPr>
              <a:t> </a:t>
            </a:r>
            <a:endParaRPr lang="en-US" sz="3600" b="1" dirty="0" smtClean="0">
              <a:latin typeface="AngsanaUPC" pitchFamily="18" charset="-34"/>
              <a:cs typeface="AngsanaUPC" pitchFamily="18" charset="-34"/>
            </a:endParaRPr>
          </a:p>
          <a:p>
            <a:pPr>
              <a:buNone/>
            </a:pPr>
            <a:endParaRPr lang="ru-RU" sz="3600" dirty="0" smtClean="0">
              <a:latin typeface="Calibri" pitchFamily="34" charset="0"/>
              <a:cs typeface="AngsanaUPC" pitchFamily="18" charset="-34"/>
            </a:endParaRPr>
          </a:p>
          <a:p>
            <a:pPr lvl="0">
              <a:buNone/>
            </a:pPr>
            <a:endParaRPr lang="en-US" sz="3600" dirty="0" smtClean="0">
              <a:latin typeface="AngsanaUPC" pitchFamily="18" charset="-34"/>
              <a:cs typeface="AngsanaUPC" pitchFamily="18" charset="-34"/>
            </a:endParaRPr>
          </a:p>
          <a:p>
            <a:pPr>
              <a:buNone/>
            </a:pPr>
            <a:endParaRPr lang="en-US" sz="2800" dirty="0" smtClean="0">
              <a:latin typeface="Calibri" pitchFamily="34" charset="0"/>
              <a:cs typeface="AngsanaUPC" pitchFamily="18" charset="-34"/>
            </a:endParaRPr>
          </a:p>
          <a:p>
            <a:pPr>
              <a:buNone/>
            </a:pPr>
            <a:r>
              <a:rPr lang="en-US" sz="2800" dirty="0" smtClean="0">
                <a:latin typeface="Calibri" pitchFamily="34" charset="0"/>
                <a:cs typeface="AngsanaUPC" pitchFamily="18" charset="-34"/>
              </a:rPr>
              <a:t> </a:t>
            </a:r>
            <a:endParaRPr lang="ru-RU" sz="2800"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1196752"/>
          </a:xfrm>
          <a:prstGeom prst="rect">
            <a:avLst/>
          </a:prstGeom>
        </p:spPr>
        <p:txBody>
          <a:bodyPr lIns="91425" tIns="91425" rIns="91425" bIns="91425" anchor="ctr" anchorCtr="0">
            <a:noAutofit/>
          </a:bodyPr>
          <a:lstStyle/>
          <a:p>
            <a:pPr lvl="0" algn="l">
              <a:spcBef>
                <a:spcPts val="0"/>
              </a:spcBef>
              <a:buNone/>
            </a:pPr>
            <a:r>
              <a:rPr lang="en-US" sz="3600" b="1" dirty="0" smtClean="0">
                <a:solidFill>
                  <a:srgbClr val="37B290"/>
                </a:solidFill>
              </a:rPr>
              <a:t>Scope ambiguity: considered a phenomenon at the semantics/syntax interface </a:t>
            </a:r>
            <a:endParaRPr lang="en-US" sz="3600" b="1" dirty="0">
              <a:solidFill>
                <a:srgbClr val="37B290"/>
              </a:solidFill>
            </a:endParaRPr>
          </a:p>
        </p:txBody>
      </p:sp>
      <p:sp>
        <p:nvSpPr>
          <p:cNvPr id="219" name="Shape 219"/>
          <p:cNvSpPr txBox="1">
            <a:spLocks noGrp="1"/>
          </p:cNvSpPr>
          <p:nvPr>
            <p:ph type="body" idx="1"/>
          </p:nvPr>
        </p:nvSpPr>
        <p:spPr>
          <a:xfrm>
            <a:off x="0" y="1196752"/>
            <a:ext cx="9144000" cy="5661398"/>
          </a:xfrm>
          <a:prstGeom prst="rect">
            <a:avLst/>
          </a:prstGeom>
        </p:spPr>
        <p:txBody>
          <a:bodyPr lIns="91425" tIns="91425" rIns="91425" bIns="91425" anchor="t" anchorCtr="0">
            <a:noAutofit/>
          </a:bodyPr>
          <a:lstStyle/>
          <a:p>
            <a:pPr marL="0" lvl="0" indent="387350">
              <a:lnSpc>
                <a:spcPct val="115000"/>
              </a:lnSpc>
              <a:spcBef>
                <a:spcPts val="0"/>
              </a:spcBef>
              <a:spcAft>
                <a:spcPts val="600"/>
              </a:spcAft>
              <a:buClr>
                <a:schemeClr val="dk1"/>
              </a:buClr>
              <a:buSzPct val="45833"/>
              <a:buFont typeface="Arial"/>
              <a:buNone/>
            </a:pPr>
            <a:r>
              <a:rPr lang="en-US" sz="2400" dirty="0" smtClean="0">
                <a:solidFill>
                  <a:srgbClr val="000000"/>
                </a:solidFill>
              </a:rPr>
              <a:t> (1) </a:t>
            </a:r>
            <a:r>
              <a:rPr lang="en-US" sz="2400" i="1" dirty="0" smtClean="0">
                <a:solidFill>
                  <a:srgbClr val="000000"/>
                </a:solidFill>
              </a:rPr>
              <a:t>In my school, every boy liked a girl</a:t>
            </a:r>
          </a:p>
          <a:p>
            <a:pPr marL="0" lvl="0" indent="387350">
              <a:lnSpc>
                <a:spcPct val="115000"/>
              </a:lnSpc>
              <a:spcBef>
                <a:spcPts val="0"/>
              </a:spcBef>
              <a:spcAft>
                <a:spcPts val="600"/>
              </a:spcAft>
              <a:buClr>
                <a:schemeClr val="dk1"/>
              </a:buClr>
              <a:buSzPct val="45833"/>
              <a:buFont typeface="Arial"/>
              <a:buNone/>
            </a:pPr>
            <a:r>
              <a:rPr lang="en-US" sz="2400" b="1" dirty="0" smtClean="0">
                <a:solidFill>
                  <a:srgbClr val="000000"/>
                </a:solidFill>
              </a:rPr>
              <a:t>Two possible interpretations, depending on the scopes of </a:t>
            </a:r>
            <a:r>
              <a:rPr lang="en-US" sz="2400" b="1" i="1" dirty="0" smtClean="0">
                <a:solidFill>
                  <a:srgbClr val="000000"/>
                </a:solidFill>
              </a:rPr>
              <a:t>every boy 	</a:t>
            </a:r>
            <a:r>
              <a:rPr lang="en-US" sz="2400" b="1" dirty="0" smtClean="0">
                <a:solidFill>
                  <a:srgbClr val="000000"/>
                </a:solidFill>
              </a:rPr>
              <a:t>and </a:t>
            </a:r>
            <a:r>
              <a:rPr lang="en-US" sz="2400" b="1" i="1" dirty="0" smtClean="0">
                <a:solidFill>
                  <a:srgbClr val="000000"/>
                </a:solidFill>
              </a:rPr>
              <a:t>a girl</a:t>
            </a:r>
            <a:r>
              <a:rPr lang="en-US" sz="2400" b="1" dirty="0" smtClean="0">
                <a:solidFill>
                  <a:srgbClr val="000000"/>
                </a:solidFill>
              </a:rPr>
              <a:t>: </a:t>
            </a:r>
          </a:p>
          <a:p>
            <a:pPr marL="0" lvl="0" indent="387350">
              <a:lnSpc>
                <a:spcPct val="115000"/>
              </a:lnSpc>
              <a:spcBef>
                <a:spcPts val="0"/>
              </a:spcBef>
              <a:spcAft>
                <a:spcPts val="600"/>
              </a:spcAft>
              <a:buClr>
                <a:schemeClr val="dk1"/>
              </a:buClr>
              <a:buSzPct val="45833"/>
              <a:buFont typeface="Arial"/>
              <a:buNone/>
            </a:pPr>
            <a:r>
              <a:rPr lang="en-US" sz="2400" i="1" dirty="0" smtClean="0">
                <a:solidFill>
                  <a:srgbClr val="000000"/>
                </a:solidFill>
              </a:rPr>
              <a:t>	</a:t>
            </a:r>
            <a:r>
              <a:rPr lang="en-US" sz="2400" dirty="0" smtClean="0">
                <a:solidFill>
                  <a:srgbClr val="000000"/>
                </a:solidFill>
              </a:rPr>
              <a:t>‘In my school, for every boy, there was a girl he liked’</a:t>
            </a:r>
          </a:p>
          <a:p>
            <a:pPr marL="0" lvl="0" indent="387350">
              <a:lnSpc>
                <a:spcPct val="115000"/>
              </a:lnSpc>
              <a:spcBef>
                <a:spcPts val="0"/>
              </a:spcBef>
              <a:spcAft>
                <a:spcPts val="600"/>
              </a:spcAft>
              <a:buClr>
                <a:schemeClr val="dk1"/>
              </a:buClr>
              <a:buSzPct val="45833"/>
              <a:buFont typeface="Arial"/>
              <a:buNone/>
            </a:pPr>
            <a:r>
              <a:rPr lang="en-US" sz="2400" dirty="0" smtClean="0">
                <a:solidFill>
                  <a:srgbClr val="000000"/>
                </a:solidFill>
              </a:rPr>
              <a:t>	‘In my school, there was a girl that every boy liked’ </a:t>
            </a:r>
          </a:p>
          <a:p>
            <a:pPr marL="0" indent="387350">
              <a:lnSpc>
                <a:spcPct val="115000"/>
              </a:lnSpc>
              <a:spcBef>
                <a:spcPts val="0"/>
              </a:spcBef>
              <a:spcAft>
                <a:spcPts val="600"/>
              </a:spcAft>
              <a:buSzPct val="45833"/>
              <a:buNone/>
            </a:pPr>
            <a:r>
              <a:rPr lang="en-US" sz="2400" b="1" dirty="0" smtClean="0">
                <a:solidFill>
                  <a:srgbClr val="000000"/>
                </a:solidFill>
              </a:rPr>
              <a:t>Two different scope assignments</a:t>
            </a:r>
            <a:r>
              <a:rPr lang="en-US" sz="2400" dirty="0" smtClean="0">
                <a:solidFill>
                  <a:srgbClr val="000000"/>
                </a:solidFill>
              </a:rPr>
              <a:t>:</a:t>
            </a:r>
          </a:p>
          <a:p>
            <a:pPr marL="0" indent="387350">
              <a:lnSpc>
                <a:spcPct val="115000"/>
              </a:lnSpc>
              <a:spcBef>
                <a:spcPts val="0"/>
              </a:spcBef>
              <a:spcAft>
                <a:spcPts val="600"/>
              </a:spcAft>
              <a:buSzPct val="45833"/>
              <a:buNone/>
            </a:pPr>
            <a:endParaRPr lang="en-US" sz="2400" dirty="0" smtClean="0">
              <a:solidFill>
                <a:srgbClr val="000000"/>
              </a:solidFill>
            </a:endParaRPr>
          </a:p>
          <a:p>
            <a:pPr marL="0" indent="387350">
              <a:lnSpc>
                <a:spcPct val="115000"/>
              </a:lnSpc>
              <a:spcBef>
                <a:spcPts val="0"/>
              </a:spcBef>
              <a:spcAft>
                <a:spcPts val="1600"/>
              </a:spcAft>
              <a:buSzPct val="45833"/>
              <a:buNone/>
            </a:pPr>
            <a:r>
              <a:rPr lang="en-US" sz="2400" i="1" dirty="0" smtClean="0">
                <a:solidFill>
                  <a:srgbClr val="000000"/>
                </a:solidFill>
              </a:rPr>
              <a:t>	In my school, every boy </a:t>
            </a:r>
            <a:r>
              <a:rPr lang="en-US" sz="2400" dirty="0" smtClean="0">
                <a:solidFill>
                  <a:srgbClr val="000000"/>
                </a:solidFill>
              </a:rPr>
              <a:t>[liked</a:t>
            </a:r>
            <a:r>
              <a:rPr lang="en-US" sz="2400" i="1" dirty="0" smtClean="0">
                <a:solidFill>
                  <a:srgbClr val="000000"/>
                </a:solidFill>
              </a:rPr>
              <a:t> a girl</a:t>
            </a:r>
            <a:r>
              <a:rPr lang="en-US" sz="2400" dirty="0" smtClean="0">
                <a:solidFill>
                  <a:srgbClr val="000000"/>
                </a:solidFill>
              </a:rPr>
              <a:t>]</a:t>
            </a:r>
          </a:p>
          <a:p>
            <a:pPr marL="0" indent="387350">
              <a:lnSpc>
                <a:spcPct val="115000"/>
              </a:lnSpc>
              <a:spcBef>
                <a:spcPts val="0"/>
              </a:spcBef>
              <a:spcAft>
                <a:spcPts val="1600"/>
              </a:spcAft>
              <a:buSzPct val="45833"/>
              <a:buNone/>
            </a:pPr>
            <a:endParaRPr lang="en-US" sz="2400" dirty="0" smtClean="0">
              <a:solidFill>
                <a:srgbClr val="000000"/>
              </a:solidFill>
            </a:endParaRPr>
          </a:p>
          <a:p>
            <a:pPr marL="0" indent="387350">
              <a:lnSpc>
                <a:spcPct val="115000"/>
              </a:lnSpc>
              <a:spcBef>
                <a:spcPts val="0"/>
              </a:spcBef>
              <a:spcAft>
                <a:spcPts val="1600"/>
              </a:spcAft>
              <a:buSzPct val="45833"/>
              <a:buNone/>
            </a:pPr>
            <a:r>
              <a:rPr lang="en-US" sz="2400" dirty="0" smtClean="0">
                <a:solidFill>
                  <a:srgbClr val="000000"/>
                </a:solidFill>
              </a:rPr>
              <a:t>	In my school, [every boy liked] a girl</a:t>
            </a:r>
            <a:endParaRPr lang="ru-RU" sz="2400" dirty="0" smtClean="0"/>
          </a:p>
          <a:p>
            <a:pPr marL="0" lvl="0" indent="387350">
              <a:lnSpc>
                <a:spcPct val="115000"/>
              </a:lnSpc>
              <a:spcBef>
                <a:spcPts val="0"/>
              </a:spcBef>
              <a:spcAft>
                <a:spcPts val="1600"/>
              </a:spcAft>
              <a:buClr>
                <a:schemeClr val="dk1"/>
              </a:buClr>
              <a:buSzPct val="45833"/>
              <a:buFont typeface="Arial"/>
              <a:buNone/>
            </a:pPr>
            <a:endParaRPr lang="en-US" sz="2400" dirty="0">
              <a:solidFill>
                <a:srgbClr val="000000"/>
              </a:solidFill>
            </a:endParaRPr>
          </a:p>
          <a:p>
            <a:pPr lvl="0">
              <a:spcBef>
                <a:spcPts val="0"/>
              </a:spcBef>
              <a:buNone/>
            </a:pPr>
            <a:endParaRPr dirty="0"/>
          </a:p>
        </p:txBody>
      </p:sp>
      <p:sp>
        <p:nvSpPr>
          <p:cNvPr id="6" name="Выгнутая вверх стрелка 5"/>
          <p:cNvSpPr/>
          <p:nvPr/>
        </p:nvSpPr>
        <p:spPr>
          <a:xfrm>
            <a:off x="3059832" y="4149080"/>
            <a:ext cx="1872208" cy="576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Выгнутая вверх стрелка 6"/>
          <p:cNvSpPr/>
          <p:nvPr/>
        </p:nvSpPr>
        <p:spPr>
          <a:xfrm flipH="1">
            <a:off x="2915816" y="5373216"/>
            <a:ext cx="2016224" cy="576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764703"/>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Other time expressions with </a:t>
            </a:r>
            <a:r>
              <a:rPr lang="en-US" sz="3200" b="1" i="1" dirty="0" smtClean="0">
                <a:solidFill>
                  <a:srgbClr val="37B290"/>
                </a:solidFill>
              </a:rPr>
              <a:t>all</a:t>
            </a:r>
            <a:endParaRPr lang="en-US" sz="3200" b="1" dirty="0">
              <a:solidFill>
                <a:srgbClr val="37B290"/>
              </a:solidFill>
            </a:endParaRPr>
          </a:p>
        </p:txBody>
      </p:sp>
      <p:sp>
        <p:nvSpPr>
          <p:cNvPr id="219" name="Shape 219"/>
          <p:cNvSpPr txBox="1">
            <a:spLocks noGrp="1"/>
          </p:cNvSpPr>
          <p:nvPr>
            <p:ph type="body" idx="4294967295"/>
          </p:nvPr>
        </p:nvSpPr>
        <p:spPr>
          <a:xfrm>
            <a:off x="0" y="836613"/>
            <a:ext cx="9144000" cy="6021387"/>
          </a:xfrm>
          <a:prstGeom prst="rect">
            <a:avLst/>
          </a:prstGeom>
        </p:spPr>
        <p:txBody>
          <a:bodyPr lIns="91425" tIns="91425" rIns="91425" bIns="91425" anchor="t" anchorCtr="0">
            <a:noAutofit/>
          </a:bodyPr>
          <a:lstStyle/>
          <a:p>
            <a:pPr>
              <a:lnSpc>
                <a:spcPct val="80000"/>
              </a:lnSpc>
              <a:buNone/>
            </a:pPr>
            <a:r>
              <a:rPr lang="en-US" sz="3000" dirty="0" smtClean="0">
                <a:latin typeface="AngsanaUPC" pitchFamily="18" charset="-34"/>
                <a:cs typeface="AngsanaUPC" pitchFamily="18" charset="-34"/>
              </a:rPr>
              <a:t>		Pragmatically, phrase (1) with Daniel </a:t>
            </a:r>
            <a:r>
              <a:rPr lang="en-US" sz="3000" b="1" dirty="0" smtClean="0">
                <a:solidFill>
                  <a:srgbClr val="FF0000"/>
                </a:solidFill>
                <a:latin typeface="AngsanaUPC" pitchFamily="18" charset="-34"/>
                <a:cs typeface="AngsanaUPC" pitchFamily="18" charset="-34"/>
              </a:rPr>
              <a:t>cannot be interpreted with negated quantifier</a:t>
            </a:r>
            <a:r>
              <a:rPr lang="en-US" sz="3000" dirty="0" smtClean="0">
                <a:latin typeface="AngsanaUPC" pitchFamily="18" charset="-34"/>
                <a:cs typeface="AngsanaUPC" pitchFamily="18" charset="-34"/>
              </a:rPr>
              <a:t>: informing somebody that Daniel had rung not all weekend but only part of it goes against</a:t>
            </a:r>
            <a:r>
              <a:rPr lang="en-US" sz="3000" b="1" dirty="0" smtClean="0">
                <a:solidFill>
                  <a:srgbClr val="FF0000"/>
                </a:solidFill>
                <a:latin typeface="AngsanaUPC" pitchFamily="18" charset="-34"/>
                <a:cs typeface="AngsanaUPC" pitchFamily="18" charset="-34"/>
              </a:rPr>
              <a:t> Grice’s Maxim of Quantity</a:t>
            </a:r>
            <a:r>
              <a:rPr lang="en-US" sz="3000" dirty="0" smtClean="0">
                <a:latin typeface="AngsanaUPC" pitchFamily="18" charset="-34"/>
                <a:cs typeface="AngsanaUPC" pitchFamily="18" charset="-34"/>
              </a:rPr>
              <a:t> because it can only be interpreted as informative under very unlikely pragmatic circumstances – namely, if someone expected that Daniel would be ringing somebody the entire weekend. </a:t>
            </a:r>
          </a:p>
          <a:p>
            <a:pPr>
              <a:lnSpc>
                <a:spcPct val="80000"/>
              </a:lnSpc>
              <a:buNone/>
            </a:pPr>
            <a:endParaRPr lang="ru-RU" sz="3000" dirty="0" smtClean="0">
              <a:cs typeface="AngsanaUPC" pitchFamily="18" charset="-34"/>
            </a:endParaRPr>
          </a:p>
          <a:p>
            <a:pPr>
              <a:lnSpc>
                <a:spcPct val="80000"/>
              </a:lnSpc>
              <a:buNone/>
            </a:pPr>
            <a:r>
              <a:rPr lang="en-US" sz="3000" dirty="0" smtClean="0">
                <a:latin typeface="AngsanaUPC" pitchFamily="18" charset="-34"/>
                <a:cs typeface="AngsanaUPC" pitchFamily="18" charset="-34"/>
              </a:rPr>
              <a:t>		By contrast, (2) with Siberia </a:t>
            </a:r>
            <a:r>
              <a:rPr lang="en-US" sz="3000" b="1" dirty="0" smtClean="0">
                <a:solidFill>
                  <a:srgbClr val="FF0000"/>
                </a:solidFill>
                <a:latin typeface="AngsanaUPC" pitchFamily="18" charset="-34"/>
                <a:cs typeface="AngsanaUPC" pitchFamily="18" charset="-34"/>
              </a:rPr>
              <a:t>cannot be interpreted with negated verb</a:t>
            </a:r>
            <a:r>
              <a:rPr lang="en-US" sz="3000" dirty="0" smtClean="0">
                <a:latin typeface="AngsanaUPC" pitchFamily="18" charset="-34"/>
                <a:cs typeface="AngsanaUPC" pitchFamily="18" charset="-34"/>
              </a:rPr>
              <a:t>: if a person is not already in Siberia or is not at least intending to be there, it makes no sense to say that they are not going to spend their entire life there. Making a statement about somebody not spending their entire life in some place is impossible without some kind of premises, for example, that the person is there at the time of speech; cf. the violation of</a:t>
            </a:r>
            <a:r>
              <a:rPr lang="en-US" sz="3000" b="1" dirty="0" smtClean="0">
                <a:solidFill>
                  <a:srgbClr val="FF0000"/>
                </a:solidFill>
                <a:latin typeface="AngsanaUPC" pitchFamily="18" charset="-34"/>
                <a:cs typeface="AngsanaUPC" pitchFamily="18" charset="-34"/>
              </a:rPr>
              <a:t> Relevance Maxim</a:t>
            </a:r>
            <a:r>
              <a:rPr lang="en-US" sz="3000" dirty="0" smtClean="0">
                <a:latin typeface="AngsanaUPC" pitchFamily="18" charset="-34"/>
                <a:cs typeface="AngsanaUPC" pitchFamily="18" charset="-34"/>
              </a:rPr>
              <a:t> in telling somebody who has never been and never plans to be in Antarctica </a:t>
            </a:r>
            <a:r>
              <a:rPr lang="en-US" sz="3000" i="1" dirty="0" smtClean="0">
                <a:latin typeface="AngsanaUPC" pitchFamily="18" charset="-34"/>
                <a:cs typeface="AngsanaUPC" pitchFamily="18" charset="-34"/>
              </a:rPr>
              <a:t>You are not going to</a:t>
            </a:r>
            <a:r>
              <a:rPr lang="en-US" sz="3000" dirty="0" smtClean="0">
                <a:latin typeface="AngsanaUPC" pitchFamily="18" charset="-34"/>
                <a:cs typeface="AngsanaUPC" pitchFamily="18" charset="-34"/>
              </a:rPr>
              <a:t> </a:t>
            </a:r>
            <a:r>
              <a:rPr lang="en-US" sz="3000" i="1" dirty="0" smtClean="0">
                <a:latin typeface="AngsanaUPC" pitchFamily="18" charset="-34"/>
                <a:cs typeface="AngsanaUPC" pitchFamily="18" charset="-34"/>
              </a:rPr>
              <a:t>spend all your life in Antarctica</a:t>
            </a:r>
            <a:r>
              <a:rPr lang="en-US" sz="3000" dirty="0" smtClean="0">
                <a:latin typeface="AngsanaUPC" pitchFamily="18" charset="-34"/>
                <a:cs typeface="AngsanaUPC" pitchFamily="18" charset="-34"/>
              </a:rPr>
              <a:t>.</a:t>
            </a:r>
            <a:r>
              <a:rPr lang="en-US" dirty="0" smtClean="0">
                <a:latin typeface="AngsanaUPC" pitchFamily="18" charset="-34"/>
                <a:cs typeface="AngsanaUPC" pitchFamily="18" charset="-34"/>
              </a:rPr>
              <a:t>  </a:t>
            </a:r>
            <a:endParaRPr lang="en-US" b="1" dirty="0" smtClean="0">
              <a:latin typeface="AngsanaUPC" pitchFamily="18" charset="-34"/>
              <a:cs typeface="AngsanaUPC" pitchFamily="18" charset="-34"/>
            </a:endParaRPr>
          </a:p>
          <a:p>
            <a:pPr>
              <a:buNone/>
            </a:pPr>
            <a:endParaRPr lang="ru-RU" dirty="0" smtClean="0">
              <a:latin typeface="Calibri" pitchFamily="34" charset="0"/>
              <a:cs typeface="AngsanaUPC" pitchFamily="18" charset="-34"/>
            </a:endParaRPr>
          </a:p>
          <a:p>
            <a:pPr lvl="0">
              <a:buNone/>
            </a:pPr>
            <a:endParaRPr lang="en-US" dirty="0" smtClean="0">
              <a:latin typeface="AngsanaUPC" pitchFamily="18" charset="-34"/>
              <a:cs typeface="AngsanaUPC" pitchFamily="18" charset="-34"/>
            </a:endParaRPr>
          </a:p>
          <a:p>
            <a:pPr>
              <a:buNone/>
            </a:pPr>
            <a:endParaRPr lang="en-US" dirty="0" smtClean="0">
              <a:latin typeface="Calibri" pitchFamily="34" charset="0"/>
              <a:cs typeface="AngsanaUPC" pitchFamily="18" charset="-34"/>
            </a:endParaRPr>
          </a:p>
          <a:p>
            <a:pPr>
              <a:buNone/>
            </a:pPr>
            <a:r>
              <a:rPr lang="en-US" dirty="0" smtClean="0">
                <a:latin typeface="Calibri" pitchFamily="34" charset="0"/>
                <a:cs typeface="AngsanaUPC" pitchFamily="18" charset="-34"/>
              </a:rPr>
              <a:t> </a:t>
            </a:r>
            <a:endParaRPr lang="ru-RU"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764703"/>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err="1" smtClean="0">
                <a:solidFill>
                  <a:srgbClr val="37B290"/>
                </a:solidFill>
              </a:rPr>
              <a:t>Implicatures</a:t>
            </a:r>
            <a:r>
              <a:rPr lang="en-US" sz="3200" b="1" dirty="0" smtClean="0">
                <a:solidFill>
                  <a:srgbClr val="37B290"/>
                </a:solidFill>
              </a:rPr>
              <a:t> in time expressions with </a:t>
            </a:r>
            <a:r>
              <a:rPr lang="en-US" sz="3200" b="1" i="1" dirty="0" smtClean="0">
                <a:solidFill>
                  <a:srgbClr val="37B290"/>
                </a:solidFill>
              </a:rPr>
              <a:t>all </a:t>
            </a:r>
            <a:r>
              <a:rPr lang="en-US" sz="3200" b="1" dirty="0" smtClean="0">
                <a:solidFill>
                  <a:srgbClr val="37B290"/>
                </a:solidFill>
              </a:rPr>
              <a:t>that interfere with scope reading</a:t>
            </a:r>
            <a:endParaRPr lang="en-US" sz="3200" b="1" dirty="0">
              <a:solidFill>
                <a:srgbClr val="37B290"/>
              </a:solidFill>
            </a:endParaRPr>
          </a:p>
        </p:txBody>
      </p:sp>
      <p:sp>
        <p:nvSpPr>
          <p:cNvPr id="219" name="Shape 219"/>
          <p:cNvSpPr txBox="1">
            <a:spLocks noGrp="1"/>
          </p:cNvSpPr>
          <p:nvPr>
            <p:ph type="body" idx="4294967295"/>
          </p:nvPr>
        </p:nvSpPr>
        <p:spPr>
          <a:xfrm>
            <a:off x="0" y="836613"/>
            <a:ext cx="9144000" cy="6021387"/>
          </a:xfrm>
          <a:prstGeom prst="rect">
            <a:avLst/>
          </a:prstGeom>
        </p:spPr>
        <p:txBody>
          <a:bodyPr lIns="91425" tIns="91425" rIns="91425" bIns="91425" anchor="t" anchorCtr="0">
            <a:noAutofit/>
          </a:bodyPr>
          <a:lstStyle/>
          <a:p>
            <a:pPr lvl="0">
              <a:buNone/>
            </a:pPr>
            <a:r>
              <a:rPr lang="en-US" sz="4000" b="1" dirty="0" smtClean="0">
                <a:latin typeface="AngsanaUPC" pitchFamily="18" charset="-34"/>
                <a:cs typeface="AngsanaUPC" pitchFamily="18" charset="-34"/>
              </a:rPr>
              <a:t>For negated verb readings, the </a:t>
            </a:r>
            <a:r>
              <a:rPr lang="en-US" sz="4000" b="1" dirty="0" err="1" smtClean="0">
                <a:latin typeface="AngsanaUPC" pitchFamily="18" charset="-34"/>
                <a:cs typeface="AngsanaUPC" pitchFamily="18" charset="-34"/>
              </a:rPr>
              <a:t>implicature</a:t>
            </a:r>
            <a:r>
              <a:rPr lang="en-US" sz="4000" b="1" dirty="0" smtClean="0">
                <a:latin typeface="AngsanaUPC" pitchFamily="18" charset="-34"/>
                <a:cs typeface="AngsanaUPC" pitchFamily="18" charset="-34"/>
              </a:rPr>
              <a:t> is</a:t>
            </a:r>
            <a:r>
              <a:rPr lang="en-US" dirty="0" smtClean="0">
                <a:latin typeface="AngsanaUPC" pitchFamily="18" charset="-34"/>
                <a:cs typeface="AngsanaUPC" pitchFamily="18" charset="-34"/>
              </a:rPr>
              <a:t>: </a:t>
            </a:r>
          </a:p>
          <a:p>
            <a:pPr lvl="0">
              <a:lnSpc>
                <a:spcPct val="80000"/>
              </a:lnSpc>
              <a:buNone/>
            </a:pPr>
            <a:r>
              <a:rPr lang="en-US" sz="2400" dirty="0" smtClean="0">
                <a:latin typeface="+mj-lt"/>
                <a:cs typeface="AngsanaUPC" pitchFamily="18" charset="-34"/>
              </a:rPr>
              <a:t>One would expect for event V to occur during time period T</a:t>
            </a:r>
            <a:endParaRPr lang="ru-RU" sz="2400" dirty="0" smtClean="0">
              <a:latin typeface="+mj-lt"/>
              <a:cs typeface="AngsanaUPC" pitchFamily="18" charset="-34"/>
            </a:endParaRPr>
          </a:p>
          <a:p>
            <a:pPr>
              <a:lnSpc>
                <a:spcPct val="80000"/>
              </a:lnSpc>
              <a:buNone/>
            </a:pPr>
            <a:r>
              <a:rPr lang="en-US" sz="3600" dirty="0" smtClean="0">
                <a:latin typeface="AngsanaUPC" pitchFamily="18" charset="-34"/>
                <a:cs typeface="AngsanaUPC" pitchFamily="18" charset="-34"/>
              </a:rPr>
              <a:t> </a:t>
            </a:r>
            <a:r>
              <a:rPr lang="en-US" sz="3600" i="1" dirty="0" smtClean="0">
                <a:latin typeface="AngsanaUPC" pitchFamily="18" charset="-34"/>
                <a:cs typeface="AngsanaUPC" pitchFamily="18" charset="-34"/>
              </a:rPr>
              <a:t>He had not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thought</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of her all evening</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Her bed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had</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not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been made</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all day</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They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had</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not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spoken</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all week</a:t>
            </a:r>
            <a:r>
              <a:rPr lang="en-US" sz="3600" dirty="0" smtClean="0">
                <a:latin typeface="AngsanaUPC" pitchFamily="18" charset="-34"/>
                <a:cs typeface="AngsanaUPC" pitchFamily="18" charset="-34"/>
              </a:rPr>
              <a:t>.  </a:t>
            </a:r>
          </a:p>
          <a:p>
            <a:pPr>
              <a:lnSpc>
                <a:spcPct val="80000"/>
              </a:lnSpc>
              <a:buNone/>
            </a:pPr>
            <a:endParaRPr lang="ru-RU" dirty="0" smtClean="0">
              <a:cs typeface="AngsanaUPC" pitchFamily="18" charset="-34"/>
            </a:endParaRPr>
          </a:p>
          <a:p>
            <a:pPr>
              <a:buNone/>
            </a:pPr>
            <a:r>
              <a:rPr lang="en-US" sz="4000" b="1" dirty="0" smtClean="0">
                <a:latin typeface="AngsanaUPC" pitchFamily="18" charset="-34"/>
                <a:cs typeface="AngsanaUPC" pitchFamily="18" charset="-34"/>
              </a:rPr>
              <a:t>For negated quantifier readings, the</a:t>
            </a:r>
            <a:r>
              <a:rPr lang="en-US" sz="4000" b="1" i="1" dirty="0" smtClean="0">
                <a:latin typeface="AngsanaUPC" pitchFamily="18" charset="-34"/>
                <a:cs typeface="AngsanaUPC" pitchFamily="18" charset="-34"/>
              </a:rPr>
              <a:t> </a:t>
            </a:r>
            <a:r>
              <a:rPr lang="en-US" sz="4000" b="1" dirty="0" err="1" smtClean="0">
                <a:latin typeface="AngsanaUPC" pitchFamily="18" charset="-34"/>
                <a:cs typeface="AngsanaUPC" pitchFamily="18" charset="-34"/>
              </a:rPr>
              <a:t>implicature</a:t>
            </a:r>
            <a:r>
              <a:rPr lang="en-US" sz="4000" b="1" dirty="0" smtClean="0">
                <a:latin typeface="AngsanaUPC" pitchFamily="18" charset="-34"/>
                <a:cs typeface="AngsanaUPC" pitchFamily="18" charset="-34"/>
              </a:rPr>
              <a:t> is</a:t>
            </a:r>
            <a:r>
              <a:rPr lang="en-US" sz="4000" dirty="0" smtClean="0">
                <a:latin typeface="AngsanaUPC" pitchFamily="18" charset="-34"/>
                <a:cs typeface="AngsanaUPC" pitchFamily="18" charset="-34"/>
              </a:rPr>
              <a:t>:</a:t>
            </a:r>
            <a:endParaRPr lang="ru-RU" sz="4000" dirty="0" smtClean="0">
              <a:cs typeface="AngsanaUPC" pitchFamily="18" charset="-34"/>
            </a:endParaRPr>
          </a:p>
          <a:p>
            <a:pPr>
              <a:buNone/>
            </a:pPr>
            <a:r>
              <a:rPr lang="en-US" sz="2400" dirty="0" smtClean="0">
                <a:latin typeface="+mj-lt"/>
                <a:cs typeface="AngsanaUPC" pitchFamily="18" charset="-34"/>
              </a:rPr>
              <a:t>One would expect for situation V to take place for part of time period T</a:t>
            </a:r>
            <a:endParaRPr lang="ru-RU" sz="2400" dirty="0" smtClean="0">
              <a:latin typeface="+mj-lt"/>
              <a:cs typeface="AngsanaUPC" pitchFamily="18" charset="-34"/>
            </a:endParaRPr>
          </a:p>
          <a:p>
            <a:pPr>
              <a:lnSpc>
                <a:spcPct val="80000"/>
              </a:lnSpc>
              <a:buNone/>
            </a:pPr>
            <a:r>
              <a:rPr lang="en-US" sz="2400" dirty="0" smtClean="0">
                <a:latin typeface="+mj-lt"/>
                <a:cs typeface="AngsanaUPC" pitchFamily="18" charset="-34"/>
              </a:rPr>
              <a:t> </a:t>
            </a:r>
            <a:r>
              <a:rPr lang="en-US" sz="3600" i="1" dirty="0" smtClean="0">
                <a:latin typeface="AngsanaUPC" pitchFamily="18" charset="-34"/>
                <a:cs typeface="AngsanaUPC" pitchFamily="18" charset="-34"/>
              </a:rPr>
              <a:t>The concert couldn’t have detained you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all</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this time</a:t>
            </a:r>
            <a:r>
              <a:rPr lang="en-US" sz="3600" dirty="0" smtClean="0">
                <a:latin typeface="AngsanaUPC" pitchFamily="18" charset="-34"/>
                <a:cs typeface="AngsanaUPC" pitchFamily="18" charset="-34"/>
              </a:rPr>
              <a:t>, </a:t>
            </a:r>
            <a:r>
              <a:rPr lang="en-US" sz="3600" i="1" dirty="0" smtClean="0">
                <a:latin typeface="AngsanaUPC" pitchFamily="18" charset="-34"/>
                <a:cs typeface="AngsanaUPC" pitchFamily="18" charset="-34"/>
              </a:rPr>
              <a:t>I don’t want to be explaining myself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all</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the time, I simply cannot work </a:t>
            </a:r>
            <a:r>
              <a:rPr lang="en-US" sz="3600" dirty="0" smtClean="0">
                <a:latin typeface="AngsanaUPC" pitchFamily="18" charset="-34"/>
                <a:cs typeface="AngsanaUPC" pitchFamily="18" charset="-34"/>
              </a:rPr>
              <a:t>[</a:t>
            </a:r>
            <a:r>
              <a:rPr lang="en-US" sz="3600" b="1" i="1" dirty="0" smtClean="0">
                <a:solidFill>
                  <a:srgbClr val="FF0000"/>
                </a:solidFill>
                <a:latin typeface="AngsanaUPC" pitchFamily="18" charset="-34"/>
                <a:cs typeface="AngsanaUPC" pitchFamily="18" charset="-34"/>
              </a:rPr>
              <a:t>all</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the time.</a:t>
            </a:r>
            <a:endParaRPr lang="ru-RU" sz="3600" dirty="0" smtClean="0">
              <a:cs typeface="AngsanaUPC" pitchFamily="18" charset="-34"/>
            </a:endParaRPr>
          </a:p>
          <a:p>
            <a:pPr>
              <a:buNone/>
            </a:pPr>
            <a:endParaRPr lang="en-US" b="1" dirty="0" smtClean="0">
              <a:latin typeface="AngsanaUPC" pitchFamily="18" charset="-34"/>
              <a:cs typeface="AngsanaUPC" pitchFamily="18" charset="-34"/>
            </a:endParaRPr>
          </a:p>
          <a:p>
            <a:pPr>
              <a:buNone/>
            </a:pPr>
            <a:endParaRPr lang="ru-RU" dirty="0" smtClean="0">
              <a:latin typeface="Calibri" pitchFamily="34" charset="0"/>
              <a:cs typeface="AngsanaUPC" pitchFamily="18" charset="-34"/>
            </a:endParaRPr>
          </a:p>
          <a:p>
            <a:pPr lvl="0">
              <a:buNone/>
            </a:pPr>
            <a:endParaRPr lang="en-US" dirty="0" smtClean="0">
              <a:latin typeface="AngsanaUPC" pitchFamily="18" charset="-34"/>
              <a:cs typeface="AngsanaUPC" pitchFamily="18" charset="-34"/>
            </a:endParaRPr>
          </a:p>
          <a:p>
            <a:pPr>
              <a:buNone/>
            </a:pPr>
            <a:endParaRPr lang="en-US" dirty="0" smtClean="0">
              <a:latin typeface="Calibri" pitchFamily="34" charset="0"/>
              <a:cs typeface="AngsanaUPC" pitchFamily="18" charset="-34"/>
            </a:endParaRPr>
          </a:p>
          <a:p>
            <a:pPr>
              <a:buNone/>
            </a:pPr>
            <a:r>
              <a:rPr lang="en-US" dirty="0" smtClean="0">
                <a:latin typeface="Calibri" pitchFamily="34" charset="0"/>
                <a:cs typeface="AngsanaUPC" pitchFamily="18" charset="-34"/>
              </a:rPr>
              <a:t> </a:t>
            </a:r>
            <a:endParaRPr lang="ru-RU"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Conclusion</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2800" dirty="0" smtClean="0">
                <a:latin typeface="Calibri" pitchFamily="34" charset="0"/>
                <a:cs typeface="AngsanaUPC" pitchFamily="18" charset="-34"/>
              </a:rPr>
              <a:t>To conclude, the scope of negation over universal quantifier is determined by a range of factors: </a:t>
            </a:r>
          </a:p>
          <a:p>
            <a:pPr>
              <a:buFont typeface="Wingdings" pitchFamily="2" charset="2"/>
              <a:buChar char="ü"/>
            </a:pPr>
            <a:r>
              <a:rPr lang="en-US" sz="2800" dirty="0" smtClean="0">
                <a:latin typeface="Calibri" pitchFamily="34" charset="0"/>
                <a:cs typeface="AngsanaUPC" pitchFamily="18" charset="-34"/>
              </a:rPr>
              <a:t>	The preliminary “sifting” of contests shows the syntactic function of the constituent containing </a:t>
            </a:r>
            <a:r>
              <a:rPr lang="en-US" sz="2800" i="1" dirty="0" smtClean="0">
                <a:latin typeface="Calibri" pitchFamily="34" charset="0"/>
                <a:cs typeface="AngsanaUPC" pitchFamily="18" charset="-34"/>
              </a:rPr>
              <a:t>all </a:t>
            </a:r>
            <a:r>
              <a:rPr lang="en-US" sz="2800" dirty="0" smtClean="0">
                <a:latin typeface="Calibri" pitchFamily="34" charset="0"/>
                <a:cs typeface="AngsanaUPC" pitchFamily="18" charset="-34"/>
              </a:rPr>
              <a:t>to be the factor influencing scope interpretation. </a:t>
            </a:r>
          </a:p>
          <a:p>
            <a:pPr>
              <a:buNone/>
            </a:pPr>
            <a:endParaRPr lang="en-US" sz="2800" dirty="0" smtClean="0">
              <a:latin typeface="Calibri" pitchFamily="34" charset="0"/>
              <a:cs typeface="AngsanaUPC" pitchFamily="18" charset="-34"/>
            </a:endParaRPr>
          </a:p>
          <a:p>
            <a:pPr>
              <a:buFont typeface="Wingdings" pitchFamily="2" charset="2"/>
              <a:buChar char="ü"/>
            </a:pPr>
            <a:r>
              <a:rPr lang="en-US" sz="2800" dirty="0" smtClean="0">
                <a:latin typeface="Calibri" pitchFamily="34" charset="0"/>
                <a:cs typeface="AngsanaUPC" pitchFamily="18" charset="-34"/>
              </a:rPr>
              <a:t>	The next level of analysis demonstrates the role of semantics and information structure in selecting the plausible reading. </a:t>
            </a:r>
          </a:p>
          <a:p>
            <a:pPr>
              <a:buFont typeface="Wingdings" pitchFamily="2" charset="2"/>
              <a:buChar char="ü"/>
            </a:pPr>
            <a:endParaRPr lang="en-US" sz="2800" dirty="0" smtClean="0">
              <a:latin typeface="Calibri" pitchFamily="34" charset="0"/>
              <a:cs typeface="AngsanaUPC" pitchFamily="18" charset="-34"/>
            </a:endParaRPr>
          </a:p>
          <a:p>
            <a:pPr>
              <a:buFont typeface="Wingdings" pitchFamily="2" charset="2"/>
              <a:buChar char="ü"/>
            </a:pPr>
            <a:r>
              <a:rPr lang="en-US" sz="2800" dirty="0" smtClean="0">
                <a:latin typeface="Calibri" pitchFamily="34" charset="0"/>
                <a:cs typeface="AngsanaUPC" pitchFamily="18" charset="-34"/>
              </a:rPr>
              <a:t>	Finally, in a variety of contexts where there is observable structural difference between different readings, scope disambiguation is triggered by pragmatic </a:t>
            </a:r>
            <a:r>
              <a:rPr lang="en-US" sz="2800" dirty="0" err="1" smtClean="0">
                <a:latin typeface="Calibri" pitchFamily="34" charset="0"/>
                <a:cs typeface="AngsanaUPC" pitchFamily="18" charset="-34"/>
              </a:rPr>
              <a:t>implicatures</a:t>
            </a:r>
            <a:r>
              <a:rPr lang="en-US" sz="2800" dirty="0" smtClean="0">
                <a:latin typeface="Calibri" pitchFamily="34" charset="0"/>
                <a:cs typeface="AngsanaUPC" pitchFamily="18" charset="-34"/>
              </a:rPr>
              <a:t> and Grice’s cooperative principles. </a:t>
            </a:r>
            <a:endParaRPr lang="ru-RU" sz="2800" dirty="0">
              <a:latin typeface="Calibri" pitchFamily="34" charset="0"/>
              <a:cs typeface="AngsanaUPC" pitchFamily="18" charset="-34"/>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i="1" dirty="0" smtClean="0">
                <a:solidFill>
                  <a:srgbClr val="37B290"/>
                </a:solidFill>
              </a:rPr>
              <a:t> </a:t>
            </a:r>
            <a:r>
              <a:rPr lang="en-US" sz="3200" b="1" dirty="0" smtClean="0">
                <a:solidFill>
                  <a:srgbClr val="37B290"/>
                </a:solidFill>
              </a:rPr>
              <a:t>Literature</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2000" dirty="0" smtClean="0">
                <a:latin typeface="AngsanaUPC" pitchFamily="18" charset="-34"/>
                <a:cs typeface="AngsanaUPC" pitchFamily="18" charset="-34"/>
              </a:rPr>
              <a:t> </a:t>
            </a:r>
            <a:r>
              <a:rPr lang="en-US" sz="1400" dirty="0" err="1" smtClean="0">
                <a:latin typeface="Times New Roman" pitchFamily="18" charset="0"/>
                <a:cs typeface="Times New Roman" pitchFamily="18" charset="0"/>
              </a:rPr>
              <a:t>Aoun</a:t>
            </a:r>
            <a:r>
              <a:rPr lang="en-US" sz="1400" dirty="0" smtClean="0">
                <a:latin typeface="Times New Roman" pitchFamily="18" charset="0"/>
                <a:cs typeface="Times New Roman" pitchFamily="18" charset="0"/>
              </a:rPr>
              <a:t>, J., and Y. A. Li. 1989. Scope and Constituency. Linguistic Inquiry 20-2:141-172.</a:t>
            </a:r>
          </a:p>
          <a:p>
            <a:pPr>
              <a:buNone/>
            </a:pPr>
            <a:r>
              <a:rPr lang="en-US" sz="1400" dirty="0" err="1" smtClean="0">
                <a:latin typeface="Times New Roman" pitchFamily="18" charset="0"/>
                <a:cs typeface="Times New Roman" pitchFamily="18" charset="0"/>
              </a:rPr>
              <a:t>Boguslavsky</a:t>
            </a:r>
            <a:r>
              <a:rPr lang="en-US" sz="1400" dirty="0" smtClean="0">
                <a:latin typeface="Times New Roman" pitchFamily="18" charset="0"/>
                <a:cs typeface="Times New Roman" pitchFamily="18" charset="0"/>
              </a:rPr>
              <a:t>, I. </a:t>
            </a:r>
            <a:r>
              <a:rPr lang="en-US" sz="1400" dirty="0" err="1" smtClean="0">
                <a:latin typeface="Times New Roman" pitchFamily="18" charset="0"/>
                <a:cs typeface="Times New Roman" pitchFamily="18" charset="0"/>
              </a:rPr>
              <a:t>Sfera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dejstvija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leksicheskix</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edinic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Mosow</a:t>
            </a:r>
            <a:r>
              <a:rPr lang="en-US" sz="1400" dirty="0" smtClean="0">
                <a:latin typeface="Times New Roman" pitchFamily="18" charset="0"/>
                <a:cs typeface="Times New Roman" pitchFamily="18" charset="0"/>
              </a:rPr>
              <a:t>, 1996. </a:t>
            </a:r>
          </a:p>
          <a:p>
            <a:pPr>
              <a:buNone/>
            </a:pPr>
            <a:r>
              <a:rPr lang="en-US" sz="1400" dirty="0" smtClean="0">
                <a:latin typeface="Times New Roman" pitchFamily="18" charset="0"/>
                <a:cs typeface="Times New Roman" pitchFamily="18" charset="0"/>
              </a:rPr>
              <a:t>Cooper, R. 1979. Variable binding and Relative Clauses. In F. </a:t>
            </a:r>
            <a:r>
              <a:rPr lang="en-US" sz="1400" dirty="0" err="1" smtClean="0">
                <a:latin typeface="Times New Roman" pitchFamily="18" charset="0"/>
                <a:cs typeface="Times New Roman" pitchFamily="18" charset="0"/>
              </a:rPr>
              <a:t>Guenthner</a:t>
            </a:r>
            <a:r>
              <a:rPr lang="en-US" sz="1400" dirty="0" smtClean="0">
                <a:latin typeface="Times New Roman" pitchFamily="18" charset="0"/>
                <a:cs typeface="Times New Roman" pitchFamily="18" charset="0"/>
              </a:rPr>
              <a:t> &amp; S.J. Schmidt (eds.), Formal Semantics and Pragmatics for Natural Languages, </a:t>
            </a:r>
            <a:r>
              <a:rPr lang="en-US" sz="1400" dirty="0" err="1" smtClean="0">
                <a:latin typeface="Times New Roman" pitchFamily="18" charset="0"/>
                <a:cs typeface="Times New Roman" pitchFamily="18" charset="0"/>
              </a:rPr>
              <a:t>Reidel</a:t>
            </a:r>
            <a:r>
              <a:rPr lang="en-US" sz="1400" dirty="0" smtClean="0">
                <a:latin typeface="Times New Roman" pitchFamily="18" charset="0"/>
                <a:cs typeface="Times New Roman" pitchFamily="18" charset="0"/>
              </a:rPr>
              <a:t>, Dordrecht, pp. 131-169</a:t>
            </a:r>
          </a:p>
          <a:p>
            <a:pPr>
              <a:buNone/>
            </a:pPr>
            <a:r>
              <a:rPr lang="en-US" sz="1400" dirty="0" smtClean="0">
                <a:latin typeface="Times New Roman" pitchFamily="18" charset="0"/>
                <a:cs typeface="Times New Roman" pitchFamily="18" charset="0"/>
              </a:rPr>
              <a:t>Gil, D. 1982. Quantifier Scope, Linguistic Variation, and natural Language Semantics. L&amp;P 5:421-472.  </a:t>
            </a:r>
          </a:p>
          <a:p>
            <a:pPr>
              <a:buNone/>
            </a:pPr>
            <a:r>
              <a:rPr lang="en-US" sz="1400" dirty="0" err="1" smtClean="0">
                <a:latin typeface="Times New Roman" pitchFamily="18" charset="0"/>
                <a:cs typeface="Times New Roman" pitchFamily="18" charset="0"/>
              </a:rPr>
              <a:t>Hajičova</a:t>
            </a:r>
            <a:r>
              <a:rPr lang="en-US" sz="1400" dirty="0" smtClean="0">
                <a:latin typeface="Times New Roman" pitchFamily="18" charset="0"/>
                <a:cs typeface="Times New Roman" pitchFamily="18" charset="0"/>
              </a:rPr>
              <a:t> E. Topic-Focus Articulation, Tripartite Structures and Semantic Content, </a:t>
            </a:r>
            <a:r>
              <a:rPr lang="en-US" sz="1400" dirty="0" err="1" smtClean="0">
                <a:latin typeface="Times New Roman" pitchFamily="18" charset="0"/>
                <a:cs typeface="Times New Roman" pitchFamily="18" charset="0"/>
              </a:rPr>
              <a:t>Kluwer</a:t>
            </a:r>
            <a:r>
              <a:rPr lang="en-US" sz="1400" dirty="0" smtClean="0">
                <a:latin typeface="Times New Roman" pitchFamily="18" charset="0"/>
                <a:cs typeface="Times New Roman" pitchFamily="18" charset="0"/>
              </a:rPr>
              <a:t>, Dordrecht, 1998</a:t>
            </a:r>
          </a:p>
          <a:p>
            <a:pPr>
              <a:buNone/>
            </a:pPr>
            <a:r>
              <a:rPr lang="en-US" sz="1400" dirty="0" err="1" smtClean="0">
                <a:latin typeface="Times New Roman" pitchFamily="18" charset="0"/>
                <a:cs typeface="Times New Roman" pitchFamily="18" charset="0"/>
              </a:rPr>
              <a:t>Hintikka</a:t>
            </a:r>
            <a:r>
              <a:rPr lang="en-US" sz="1400" dirty="0" smtClean="0">
                <a:latin typeface="Times New Roman" pitchFamily="18" charset="0"/>
                <a:cs typeface="Times New Roman" pitchFamily="18" charset="0"/>
              </a:rPr>
              <a:t>, J. 1973. Quantifiers vs. quantification theory. </a:t>
            </a:r>
            <a:r>
              <a:rPr lang="en-US" sz="1400" dirty="0" err="1" smtClean="0">
                <a:latin typeface="Times New Roman" pitchFamily="18" charset="0"/>
                <a:cs typeface="Times New Roman" pitchFamily="18" charset="0"/>
              </a:rPr>
              <a:t>Dialectica</a:t>
            </a:r>
            <a:r>
              <a:rPr lang="en-US" sz="1400" dirty="0" smtClean="0">
                <a:latin typeface="Times New Roman" pitchFamily="18" charset="0"/>
                <a:cs typeface="Times New Roman" pitchFamily="18" charset="0"/>
              </a:rPr>
              <a:t>, 27:329-358. Reprinted in Linguistic Inquiry 5 (1974):153-177.</a:t>
            </a:r>
          </a:p>
          <a:p>
            <a:pPr>
              <a:buNone/>
            </a:pPr>
            <a:r>
              <a:rPr lang="en-US" sz="1400" dirty="0" err="1" smtClean="0">
                <a:latin typeface="Times New Roman" pitchFamily="18" charset="0"/>
                <a:cs typeface="Times New Roman" pitchFamily="18" charset="0"/>
              </a:rPr>
              <a:t>Ioup</a:t>
            </a:r>
            <a:r>
              <a:rPr lang="en-US" sz="1400" dirty="0" smtClean="0">
                <a:latin typeface="Times New Roman" pitchFamily="18" charset="0"/>
                <a:cs typeface="Times New Roman" pitchFamily="18" charset="0"/>
              </a:rPr>
              <a:t>, G.L. 1975. The Treatment of Quantifier Scope in a Transformational Grammar. Diss. City U. of New York. </a:t>
            </a:r>
            <a:r>
              <a:rPr lang="en-US" sz="1400" dirty="0" err="1" smtClean="0">
                <a:latin typeface="Times New Roman" pitchFamily="18" charset="0"/>
                <a:cs typeface="Times New Roman" pitchFamily="18" charset="0"/>
              </a:rPr>
              <a:t>Jackendoff</a:t>
            </a:r>
            <a:r>
              <a:rPr lang="en-US" sz="1400" dirty="0" smtClean="0">
                <a:latin typeface="Times New Roman" pitchFamily="18" charset="0"/>
                <a:cs typeface="Times New Roman" pitchFamily="18" charset="0"/>
              </a:rPr>
              <a:t>, R. 1972. Semantic Interpretation in Generative Grammar. Cambridge, Mass.: MIT Press.</a:t>
            </a:r>
          </a:p>
          <a:p>
            <a:pPr>
              <a:buNone/>
            </a:pPr>
            <a:r>
              <a:rPr lang="en-US" sz="1400" dirty="0" smtClean="0">
                <a:latin typeface="Times New Roman" pitchFamily="18" charset="0"/>
                <a:cs typeface="Times New Roman" pitchFamily="18" charset="0"/>
              </a:rPr>
              <a:t>Horn, L. R. 1989. A Natural History of Negation. University of Chicago Press, Chicago. </a:t>
            </a:r>
            <a:r>
              <a:rPr lang="en-US" sz="1400" dirty="0" err="1" smtClean="0">
                <a:latin typeface="Times New Roman" pitchFamily="18" charset="0"/>
                <a:cs typeface="Times New Roman" pitchFamily="18" charset="0"/>
              </a:rPr>
              <a:t>Karttunen</a:t>
            </a:r>
            <a:r>
              <a:rPr lang="en-US" sz="1400" dirty="0" smtClean="0">
                <a:latin typeface="Times New Roman" pitchFamily="18" charset="0"/>
                <a:cs typeface="Times New Roman" pitchFamily="18" charset="0"/>
              </a:rPr>
              <a:t>, L. &amp; S. Peters. 1980. Interrogative Quantifiers. In: C. Rohrer (ed.), Time, Tense and Quantifiers. </a:t>
            </a:r>
            <a:r>
              <a:rPr lang="en-US" sz="1400" dirty="0" err="1" smtClean="0">
                <a:latin typeface="Times New Roman" pitchFamily="18" charset="0"/>
                <a:cs typeface="Times New Roman" pitchFamily="18" charset="0"/>
              </a:rPr>
              <a:t>Tübingen</a:t>
            </a:r>
            <a:r>
              <a:rPr lang="en-US" sz="1400" dirty="0" smtClean="0">
                <a:latin typeface="Times New Roman" pitchFamily="18" charset="0"/>
                <a:cs typeface="Times New Roman" pitchFamily="18" charset="0"/>
              </a:rPr>
              <a:t>: Max Niemeyer Verlag.181-205</a:t>
            </a:r>
          </a:p>
          <a:p>
            <a:pPr>
              <a:buNone/>
            </a:pPr>
            <a:r>
              <a:rPr lang="en-US" sz="1400" dirty="0" err="1" smtClean="0">
                <a:latin typeface="Times New Roman" pitchFamily="18" charset="0"/>
                <a:cs typeface="Times New Roman" pitchFamily="18" charset="0"/>
              </a:rPr>
              <a:t>Kadmon,N</a:t>
            </a:r>
            <a:r>
              <a:rPr lang="en-US" sz="1400" dirty="0" smtClean="0">
                <a:latin typeface="Times New Roman" pitchFamily="18" charset="0"/>
                <a:cs typeface="Times New Roman" pitchFamily="18" charset="0"/>
              </a:rPr>
              <a:t>., Roberts, C. 1986. Prosody and scope: The role of discourse structure. CLS Proceedings. </a:t>
            </a:r>
          </a:p>
          <a:p>
            <a:pPr>
              <a:buNone/>
            </a:pPr>
            <a:r>
              <a:rPr lang="en-US" sz="1400" dirty="0" smtClean="0">
                <a:latin typeface="Times New Roman" pitchFamily="18" charset="0"/>
                <a:cs typeface="Times New Roman" pitchFamily="18" charset="0"/>
              </a:rPr>
              <a:t>Koizumi, Y. 2009. Processing the not-because ambiguity in English: the role of pragmatics and prosody. CUNY thesis. </a:t>
            </a:r>
          </a:p>
          <a:p>
            <a:pPr>
              <a:buNone/>
            </a:pPr>
            <a:r>
              <a:rPr lang="en-US" sz="1400" dirty="0" err="1" smtClean="0">
                <a:latin typeface="Times New Roman" pitchFamily="18" charset="0"/>
                <a:cs typeface="Times New Roman" pitchFamily="18" charset="0"/>
              </a:rPr>
              <a:t>Kempson</a:t>
            </a:r>
            <a:r>
              <a:rPr lang="en-US" sz="1400" dirty="0" smtClean="0">
                <a:latin typeface="Times New Roman" pitchFamily="18" charset="0"/>
                <a:cs typeface="Times New Roman" pitchFamily="18" charset="0"/>
              </a:rPr>
              <a:t>, R. M. and A. Cormack. 1981. Ambiguity and quantification. Linguistics and Philosophy, 4:259-309.</a:t>
            </a:r>
          </a:p>
          <a:p>
            <a:pPr>
              <a:buNone/>
            </a:pPr>
            <a:r>
              <a:rPr lang="en-US" sz="1400" dirty="0" smtClean="0">
                <a:latin typeface="Times New Roman" pitchFamily="18" charset="0"/>
                <a:cs typeface="Times New Roman" pitchFamily="18" charset="0"/>
              </a:rPr>
              <a:t>Kiss, K. É. 2006. Quantifier Scope Ambiguities. In: The Blackwell Companion to Syntax. </a:t>
            </a:r>
            <a:r>
              <a:rPr lang="en-US" sz="1400" dirty="0" err="1" smtClean="0">
                <a:latin typeface="Times New Roman" pitchFamily="18" charset="0"/>
                <a:cs typeface="Times New Roman" pitchFamily="18" charset="0"/>
              </a:rPr>
              <a:t>Everaert</a:t>
            </a:r>
            <a:r>
              <a:rPr lang="en-US" sz="1400" dirty="0" smtClean="0">
                <a:latin typeface="Times New Roman" pitchFamily="18" charset="0"/>
                <a:cs typeface="Times New Roman" pitchFamily="18" charset="0"/>
              </a:rPr>
              <a:t>, M. and H. van </a:t>
            </a:r>
            <a:r>
              <a:rPr lang="en-US" sz="1400" dirty="0" err="1" smtClean="0">
                <a:latin typeface="Times New Roman" pitchFamily="18" charset="0"/>
                <a:cs typeface="Times New Roman" pitchFamily="18" charset="0"/>
              </a:rPr>
              <a:t>Riemsdijk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eds</a:t>
            </a:r>
            <a:r>
              <a:rPr lang="en-US" sz="1400" dirty="0" smtClean="0">
                <a:latin typeface="Times New Roman" pitchFamily="18" charset="0"/>
                <a:cs typeface="Times New Roman" pitchFamily="18" charset="0"/>
              </a:rPr>
              <a:t>). Blackwell. </a:t>
            </a:r>
            <a:r>
              <a:rPr lang="en-US" sz="1400" dirty="0" err="1" smtClean="0">
                <a:latin typeface="Times New Roman" pitchFamily="18" charset="0"/>
                <a:cs typeface="Times New Roman" pitchFamily="18" charset="0"/>
              </a:rPr>
              <a:t>Kratzer</a:t>
            </a:r>
            <a:r>
              <a:rPr lang="en-US" sz="1400" dirty="0" smtClean="0">
                <a:latin typeface="Times New Roman" pitchFamily="18" charset="0"/>
                <a:cs typeface="Times New Roman" pitchFamily="18" charset="0"/>
              </a:rPr>
              <a:t>, A. 1998. Scope or </a:t>
            </a:r>
            <a:r>
              <a:rPr lang="en-US" sz="1400" dirty="0" err="1" smtClean="0">
                <a:latin typeface="Times New Roman" pitchFamily="18" charset="0"/>
                <a:cs typeface="Times New Roman" pitchFamily="18" charset="0"/>
              </a:rPr>
              <a:t>pseudoscope</a:t>
            </a:r>
            <a:r>
              <a:rPr lang="en-US" sz="1400" dirty="0" smtClean="0">
                <a:latin typeface="Times New Roman" pitchFamily="18" charset="0"/>
                <a:cs typeface="Times New Roman" pitchFamily="18" charset="0"/>
              </a:rPr>
              <a:t>? Are there wide scope indefinites? In Rothstein, S., editor, Events and Grammar. </a:t>
            </a:r>
            <a:r>
              <a:rPr lang="en-US" sz="1400" dirty="0" err="1" smtClean="0">
                <a:latin typeface="Times New Roman" pitchFamily="18" charset="0"/>
                <a:cs typeface="Times New Roman" pitchFamily="18" charset="0"/>
              </a:rPr>
              <a:t>Kluwer</a:t>
            </a:r>
            <a:r>
              <a:rPr lang="en-US" sz="1400" dirty="0" smtClean="0">
                <a:latin typeface="Times New Roman" pitchFamily="18" charset="0"/>
                <a:cs typeface="Times New Roman" pitchFamily="18" charset="0"/>
              </a:rPr>
              <a:t>, Dordrecht. </a:t>
            </a:r>
            <a:r>
              <a:rPr lang="en-US" sz="1400" dirty="0" err="1" smtClean="0">
                <a:latin typeface="Times New Roman" pitchFamily="18" charset="0"/>
                <a:cs typeface="Times New Roman" pitchFamily="18" charset="0"/>
              </a:rPr>
              <a:t>Krifka</a:t>
            </a:r>
            <a:r>
              <a:rPr lang="en-US" sz="1400" dirty="0" smtClean="0">
                <a:latin typeface="Times New Roman" pitchFamily="18" charset="0"/>
                <a:cs typeface="Times New Roman" pitchFamily="18" charset="0"/>
              </a:rPr>
              <a:t>, M. 1989. Nominal reference, temporal constitution and quantification in event semantics. In </a:t>
            </a:r>
            <a:r>
              <a:rPr lang="en-US" sz="1400" dirty="0" err="1" smtClean="0">
                <a:latin typeface="Times New Roman" pitchFamily="18" charset="0"/>
                <a:cs typeface="Times New Roman" pitchFamily="18" charset="0"/>
              </a:rPr>
              <a:t>Bartsch</a:t>
            </a:r>
            <a:r>
              <a:rPr lang="en-US" sz="1400" dirty="0" smtClean="0">
                <a:latin typeface="Times New Roman" pitchFamily="18" charset="0"/>
                <a:cs typeface="Times New Roman" pitchFamily="18" charset="0"/>
              </a:rPr>
              <a:t> et al. (editors), Semantics and Contextual Expression. </a:t>
            </a:r>
            <a:r>
              <a:rPr lang="en-US" sz="1400" dirty="0" err="1" smtClean="0">
                <a:latin typeface="Times New Roman" pitchFamily="18" charset="0"/>
                <a:cs typeface="Times New Roman" pitchFamily="18" charset="0"/>
              </a:rPr>
              <a:t>Foris</a:t>
            </a:r>
            <a:r>
              <a:rPr lang="en-US" sz="1400" dirty="0" smtClean="0">
                <a:latin typeface="Times New Roman" pitchFamily="18" charset="0"/>
                <a:cs typeface="Times New Roman" pitchFamily="18" charset="0"/>
              </a:rPr>
              <a:t>: Dordrecht. </a:t>
            </a:r>
            <a:r>
              <a:rPr lang="en-US" sz="1400" dirty="0" err="1" smtClean="0">
                <a:latin typeface="Times New Roman" pitchFamily="18" charset="0"/>
                <a:cs typeface="Times New Roman" pitchFamily="18" charset="0"/>
              </a:rPr>
              <a:t>Kurtzman</a:t>
            </a:r>
            <a:r>
              <a:rPr lang="en-US" sz="1400" dirty="0" smtClean="0">
                <a:latin typeface="Times New Roman" pitchFamily="18" charset="0"/>
                <a:cs typeface="Times New Roman" pitchFamily="18" charset="0"/>
              </a:rPr>
              <a:t>, H. S., and MacDonald, M. C. 1993. Resolution of quantifier scope ambiguities. Cognition, 48, 243-279.</a:t>
            </a:r>
          </a:p>
          <a:p>
            <a:pPr>
              <a:buNone/>
            </a:pPr>
            <a:r>
              <a:rPr lang="en-US" sz="1400" dirty="0" err="1" smtClean="0">
                <a:latin typeface="Times New Roman" pitchFamily="18" charset="0"/>
                <a:cs typeface="Times New Roman" pitchFamily="18" charset="0"/>
              </a:rPr>
              <a:t>Pafel</a:t>
            </a:r>
            <a:r>
              <a:rPr lang="en-US" sz="1400" dirty="0" smtClean="0">
                <a:latin typeface="Times New Roman" pitchFamily="18" charset="0"/>
                <a:cs typeface="Times New Roman" pitchFamily="18" charset="0"/>
              </a:rPr>
              <a:t>, J. 1994, Scope and word order. In J. Jacobs et. Al, (</a:t>
            </a:r>
            <a:r>
              <a:rPr lang="en-US" sz="1400" dirty="0" err="1" smtClean="0">
                <a:latin typeface="Times New Roman" pitchFamily="18" charset="0"/>
                <a:cs typeface="Times New Roman" pitchFamily="18" charset="0"/>
              </a:rPr>
              <a:t>eds</a:t>
            </a:r>
            <a:r>
              <a:rPr lang="en-US" sz="1400" dirty="0" smtClean="0">
                <a:latin typeface="Times New Roman" pitchFamily="18" charset="0"/>
                <a:cs typeface="Times New Roman" pitchFamily="18" charset="0"/>
              </a:rPr>
              <a:t>) Syntax: an International Handbook of Contemporary Research. De </a:t>
            </a:r>
            <a:r>
              <a:rPr lang="en-US" sz="1400" dirty="0" err="1" smtClean="0">
                <a:latin typeface="Times New Roman" pitchFamily="18" charset="0"/>
                <a:cs typeface="Times New Roman" pitchFamily="18" charset="0"/>
              </a:rPr>
              <a:t>Gruyter</a:t>
            </a:r>
            <a:r>
              <a:rPr lang="en-US" sz="1400" dirty="0" smtClean="0">
                <a:latin typeface="Times New Roman" pitchFamily="18" charset="0"/>
                <a:cs typeface="Times New Roman" pitchFamily="18" charset="0"/>
              </a:rPr>
              <a:t>, Berlin. 867-888.</a:t>
            </a:r>
          </a:p>
          <a:p>
            <a:pPr>
              <a:buNone/>
            </a:pPr>
            <a:r>
              <a:rPr lang="en-US" sz="1400" dirty="0" smtClean="0">
                <a:latin typeface="Times New Roman" pitchFamily="18" charset="0"/>
                <a:cs typeface="Times New Roman" pitchFamily="18" charset="0"/>
              </a:rPr>
              <a:t>Reinhart, T. 1997. Quantifier Scope: How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is Divided between QR and Choice Functions, Linguistics and Philosophy 20, 335-397.</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1196752"/>
          </a:xfrm>
          <a:prstGeom prst="rect">
            <a:avLst/>
          </a:prstGeom>
        </p:spPr>
        <p:txBody>
          <a:bodyPr lIns="91425" tIns="91425" rIns="91425" bIns="91425" anchor="ctr" anchorCtr="0">
            <a:noAutofit/>
          </a:bodyPr>
          <a:lstStyle/>
          <a:p>
            <a:pPr lvl="0" algn="l">
              <a:spcBef>
                <a:spcPts val="0"/>
              </a:spcBef>
              <a:buNone/>
            </a:pPr>
            <a:r>
              <a:rPr lang="en-US" sz="3200" b="1" dirty="0" smtClean="0">
                <a:solidFill>
                  <a:srgbClr val="37B290"/>
                </a:solidFill>
              </a:rPr>
              <a:t>Yet in real communication, we rarely experience difficulties choosing the correct reading</a:t>
            </a:r>
            <a:endParaRPr lang="en-US" sz="3200" b="1" dirty="0">
              <a:solidFill>
                <a:srgbClr val="37B290"/>
              </a:solidFill>
            </a:endParaRPr>
          </a:p>
        </p:txBody>
      </p:sp>
      <p:sp>
        <p:nvSpPr>
          <p:cNvPr id="219" name="Shape 219"/>
          <p:cNvSpPr txBox="1">
            <a:spLocks noGrp="1"/>
          </p:cNvSpPr>
          <p:nvPr>
            <p:ph type="body" idx="1"/>
          </p:nvPr>
        </p:nvSpPr>
        <p:spPr>
          <a:xfrm>
            <a:off x="0" y="1196752"/>
            <a:ext cx="9144000" cy="5661398"/>
          </a:xfrm>
          <a:prstGeom prst="rect">
            <a:avLst/>
          </a:prstGeom>
        </p:spPr>
        <p:txBody>
          <a:bodyPr lIns="91425" tIns="91425" rIns="91425" bIns="91425" anchor="t" anchorCtr="0">
            <a:noAutofit/>
          </a:bodyPr>
          <a:lstStyle/>
          <a:p>
            <a:pPr marL="0" lvl="0" indent="387350">
              <a:lnSpc>
                <a:spcPct val="115000"/>
              </a:lnSpc>
              <a:spcBef>
                <a:spcPts val="0"/>
              </a:spcBef>
              <a:spcAft>
                <a:spcPts val="600"/>
              </a:spcAft>
              <a:buClr>
                <a:schemeClr val="dk1"/>
              </a:buClr>
              <a:buSzPct val="45833"/>
              <a:buFont typeface="Arial"/>
              <a:buNone/>
            </a:pPr>
            <a:r>
              <a:rPr lang="en-US" sz="2400" dirty="0" smtClean="0">
                <a:solidFill>
                  <a:srgbClr val="000000"/>
                </a:solidFill>
              </a:rPr>
              <a:t>How? We are aided by pragmatic knowledge.</a:t>
            </a:r>
          </a:p>
          <a:p>
            <a:pPr marL="0" lvl="0" indent="387350">
              <a:lnSpc>
                <a:spcPct val="115000"/>
              </a:lnSpc>
              <a:spcBef>
                <a:spcPts val="0"/>
              </a:spcBef>
              <a:spcAft>
                <a:spcPts val="600"/>
              </a:spcAft>
              <a:buClr>
                <a:schemeClr val="dk1"/>
              </a:buClr>
              <a:buSzPct val="45833"/>
              <a:buFont typeface="Arial"/>
              <a:buNone/>
            </a:pPr>
            <a:r>
              <a:rPr lang="en-US" sz="2400" dirty="0" smtClean="0">
                <a:solidFill>
                  <a:srgbClr val="000000"/>
                </a:solidFill>
              </a:rPr>
              <a:t>Consider adverb </a:t>
            </a:r>
            <a:r>
              <a:rPr lang="en-US" sz="2400" i="1" dirty="0" smtClean="0">
                <a:solidFill>
                  <a:srgbClr val="000000"/>
                </a:solidFill>
              </a:rPr>
              <a:t>accidentally</a:t>
            </a:r>
            <a:r>
              <a:rPr lang="en-US" sz="2400" dirty="0" smtClean="0"/>
              <a:t>:</a:t>
            </a:r>
          </a:p>
          <a:p>
            <a:pPr marL="0" lvl="0" indent="387350">
              <a:lnSpc>
                <a:spcPct val="115000"/>
              </a:lnSpc>
              <a:spcBef>
                <a:spcPts val="0"/>
              </a:spcBef>
              <a:spcAft>
                <a:spcPts val="600"/>
              </a:spcAft>
              <a:buClr>
                <a:schemeClr val="dk1"/>
              </a:buClr>
              <a:buSzPct val="45833"/>
              <a:buFont typeface="Arial"/>
              <a:buNone/>
            </a:pPr>
            <a:r>
              <a:rPr lang="en-US" sz="2400" i="1" dirty="0" smtClean="0"/>
              <a:t>I didn’t cut my finger accidentally </a:t>
            </a:r>
            <a:r>
              <a:rPr lang="en-US" sz="2400" dirty="0" smtClean="0"/>
              <a:t>= </a:t>
            </a:r>
          </a:p>
          <a:p>
            <a:pPr marL="0" lvl="0" indent="387350">
              <a:lnSpc>
                <a:spcPct val="115000"/>
              </a:lnSpc>
              <a:spcBef>
                <a:spcPts val="0"/>
              </a:spcBef>
              <a:spcAft>
                <a:spcPts val="600"/>
              </a:spcAft>
              <a:buClr>
                <a:schemeClr val="dk1"/>
              </a:buClr>
              <a:buSzPct val="45833"/>
              <a:buFont typeface="Arial"/>
              <a:buNone/>
            </a:pPr>
            <a:r>
              <a:rPr lang="en-US" sz="2400" dirty="0" smtClean="0"/>
              <a:t>‘I cut my finger [presupposition]; it was not intentional [assertion]’</a:t>
            </a:r>
          </a:p>
          <a:p>
            <a:pPr marL="0" lvl="0" indent="387350">
              <a:lnSpc>
                <a:spcPct val="115000"/>
              </a:lnSpc>
              <a:spcBef>
                <a:spcPts val="0"/>
              </a:spcBef>
              <a:spcAft>
                <a:spcPts val="600"/>
              </a:spcAft>
              <a:buClr>
                <a:schemeClr val="dk1"/>
              </a:buClr>
              <a:buSzPct val="45833"/>
              <a:buFont typeface="Arial"/>
              <a:buNone/>
            </a:pPr>
            <a:r>
              <a:rPr lang="en-US" sz="2400" b="1" dirty="0" smtClean="0"/>
              <a:t>It can scope over the verb, with purely accidental agent reading</a:t>
            </a:r>
            <a:r>
              <a:rPr lang="en-US" sz="2400" dirty="0" smtClean="0"/>
              <a:t>:</a:t>
            </a:r>
          </a:p>
          <a:p>
            <a:pPr marL="0" lvl="0" indent="387350">
              <a:lnSpc>
                <a:spcPct val="115000"/>
              </a:lnSpc>
              <a:spcBef>
                <a:spcPts val="0"/>
              </a:spcBef>
              <a:spcAft>
                <a:spcPts val="600"/>
              </a:spcAft>
              <a:buClr>
                <a:schemeClr val="dk1"/>
              </a:buClr>
              <a:buSzPct val="45833"/>
              <a:buFont typeface="Arial"/>
              <a:buNone/>
            </a:pPr>
            <a:endParaRPr lang="en-US" sz="2400" dirty="0" smtClean="0"/>
          </a:p>
          <a:p>
            <a:pPr marL="0" indent="387350">
              <a:lnSpc>
                <a:spcPct val="115000"/>
              </a:lnSpc>
              <a:spcBef>
                <a:spcPts val="0"/>
              </a:spcBef>
              <a:spcAft>
                <a:spcPts val="600"/>
              </a:spcAft>
              <a:buSzPct val="45833"/>
              <a:buNone/>
            </a:pPr>
            <a:r>
              <a:rPr lang="en-US" sz="2400" dirty="0" smtClean="0"/>
              <a:t>(1) </a:t>
            </a:r>
            <a:r>
              <a:rPr lang="en-US" sz="2400" i="1" dirty="0" smtClean="0"/>
              <a:t>The house was accidentally </a:t>
            </a:r>
            <a:r>
              <a:rPr lang="en-US" sz="2400" dirty="0" smtClean="0"/>
              <a:t>[</a:t>
            </a:r>
            <a:r>
              <a:rPr lang="en-US" sz="2400" i="1" dirty="0" smtClean="0"/>
              <a:t>burnt</a:t>
            </a:r>
            <a:r>
              <a:rPr lang="en-US" sz="2400" dirty="0" smtClean="0"/>
              <a:t>]</a:t>
            </a:r>
            <a:r>
              <a:rPr lang="en-US" sz="2400" i="1" dirty="0" smtClean="0"/>
              <a:t> in 1947 </a:t>
            </a:r>
            <a:r>
              <a:rPr lang="en-US" sz="1800" b="1" dirty="0" smtClean="0">
                <a:solidFill>
                  <a:srgbClr val="FF0000"/>
                </a:solidFill>
              </a:rPr>
              <a:t>house fire is normally accidental</a:t>
            </a:r>
            <a:endParaRPr lang="en-US" sz="1800" b="1" i="1" dirty="0" smtClean="0"/>
          </a:p>
          <a:p>
            <a:pPr marL="0" indent="387350">
              <a:lnSpc>
                <a:spcPct val="115000"/>
              </a:lnSpc>
              <a:spcBef>
                <a:spcPts val="0"/>
              </a:spcBef>
              <a:spcAft>
                <a:spcPts val="600"/>
              </a:spcAft>
              <a:buSzPct val="45833"/>
              <a:buNone/>
            </a:pPr>
            <a:r>
              <a:rPr lang="en-US" sz="2400" b="1" dirty="0" smtClean="0"/>
              <a:t>It can scope over the complement, with mistaken intentional agent reading</a:t>
            </a:r>
            <a:r>
              <a:rPr lang="en-US" sz="2400" dirty="0" smtClean="0"/>
              <a:t>:</a:t>
            </a:r>
          </a:p>
          <a:p>
            <a:pPr>
              <a:buNone/>
            </a:pPr>
            <a:r>
              <a:rPr lang="en-US" sz="2400" dirty="0" smtClean="0"/>
              <a:t>	(2) </a:t>
            </a:r>
            <a:r>
              <a:rPr lang="en-US" sz="2400" i="1" dirty="0" smtClean="0"/>
              <a:t>We accidentally planted </a:t>
            </a:r>
            <a:r>
              <a:rPr lang="en-US" sz="2400" dirty="0" smtClean="0"/>
              <a:t>[</a:t>
            </a:r>
            <a:r>
              <a:rPr lang="en-US" sz="2400" i="1" dirty="0" smtClean="0"/>
              <a:t>potatoes</a:t>
            </a:r>
            <a:r>
              <a:rPr lang="en-US" sz="2400" dirty="0" smtClean="0"/>
              <a:t>]</a:t>
            </a:r>
            <a:r>
              <a:rPr lang="en-US" sz="1800" b="1" dirty="0" smtClean="0">
                <a:solidFill>
                  <a:srgbClr val="FF0000"/>
                </a:solidFill>
              </a:rPr>
              <a:t> planting is normally intentional</a:t>
            </a:r>
            <a:endParaRPr lang="ru-RU" sz="1800" b="1" dirty="0" smtClean="0">
              <a:solidFill>
                <a:srgbClr val="FF0000"/>
              </a:solidFill>
            </a:endParaRPr>
          </a:p>
          <a:p>
            <a:pPr marL="0" lvl="0" indent="387350">
              <a:lnSpc>
                <a:spcPct val="115000"/>
              </a:lnSpc>
              <a:spcBef>
                <a:spcPts val="0"/>
              </a:spcBef>
              <a:spcAft>
                <a:spcPts val="1600"/>
              </a:spcAft>
              <a:buClr>
                <a:schemeClr val="dk1"/>
              </a:buClr>
              <a:buSzPct val="45833"/>
              <a:buFont typeface="Arial"/>
              <a:buNone/>
            </a:pPr>
            <a:endParaRPr lang="en-US" sz="2400" dirty="0">
              <a:solidFill>
                <a:srgbClr val="000000"/>
              </a:solidFill>
            </a:endParaRPr>
          </a:p>
          <a:p>
            <a:pPr lvl="0">
              <a:spcBef>
                <a:spcPts val="0"/>
              </a:spcBef>
              <a:buNone/>
            </a:pPr>
            <a:endParaRPr dirty="0"/>
          </a:p>
        </p:txBody>
      </p:sp>
      <p:sp>
        <p:nvSpPr>
          <p:cNvPr id="8" name="Выгнутая вверх стрелка 7"/>
          <p:cNvSpPr/>
          <p:nvPr/>
        </p:nvSpPr>
        <p:spPr>
          <a:xfrm>
            <a:off x="3131840" y="3933056"/>
            <a:ext cx="1728192"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Выгнутая вверх стрелка 8"/>
          <p:cNvSpPr/>
          <p:nvPr/>
        </p:nvSpPr>
        <p:spPr>
          <a:xfrm>
            <a:off x="2195736" y="5517232"/>
            <a:ext cx="2736304" cy="5040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1196752"/>
          </a:xfrm>
          <a:prstGeom prst="rect">
            <a:avLst/>
          </a:prstGeom>
        </p:spPr>
        <p:txBody>
          <a:bodyPr lIns="91425" tIns="91425" rIns="91425" bIns="91425" anchor="ctr" anchorCtr="0">
            <a:noAutofit/>
          </a:bodyPr>
          <a:lstStyle/>
          <a:p>
            <a:pPr lvl="0" algn="l">
              <a:spcBef>
                <a:spcPts val="0"/>
              </a:spcBef>
              <a:buNone/>
            </a:pPr>
            <a:r>
              <a:rPr lang="en-US" sz="3200" b="1" dirty="0" smtClean="0">
                <a:solidFill>
                  <a:srgbClr val="37B290"/>
                </a:solidFill>
              </a:rPr>
              <a:t> Scope ambiguity with universal quantifier and negation </a:t>
            </a:r>
            <a:endParaRPr lang="en-US" sz="3200" b="1" dirty="0">
              <a:solidFill>
                <a:srgbClr val="37B290"/>
              </a:solidFill>
            </a:endParaRPr>
          </a:p>
        </p:txBody>
      </p:sp>
      <p:sp>
        <p:nvSpPr>
          <p:cNvPr id="219" name="Shape 219"/>
          <p:cNvSpPr txBox="1">
            <a:spLocks noGrp="1"/>
          </p:cNvSpPr>
          <p:nvPr>
            <p:ph type="body" idx="1"/>
          </p:nvPr>
        </p:nvSpPr>
        <p:spPr>
          <a:xfrm>
            <a:off x="0" y="1196752"/>
            <a:ext cx="9144000" cy="5661398"/>
          </a:xfrm>
          <a:prstGeom prst="rect">
            <a:avLst/>
          </a:prstGeom>
        </p:spPr>
        <p:txBody>
          <a:bodyPr lIns="91425" tIns="91425" rIns="91425" bIns="91425" anchor="t" anchorCtr="0">
            <a:noAutofit/>
          </a:bodyPr>
          <a:lstStyle/>
          <a:p>
            <a:pPr lvl="0">
              <a:buNone/>
            </a:pPr>
            <a:r>
              <a:rPr lang="en-US" sz="2400" i="1" dirty="0" smtClean="0"/>
              <a:t>not Y all X </a:t>
            </a:r>
            <a:r>
              <a:rPr lang="en-US" sz="2400" dirty="0" smtClean="0"/>
              <a:t>=</a:t>
            </a:r>
            <a:r>
              <a:rPr lang="en-US" sz="2400" i="1" dirty="0" smtClean="0"/>
              <a:t> </a:t>
            </a:r>
          </a:p>
          <a:p>
            <a:pPr lvl="0">
              <a:buNone/>
            </a:pPr>
            <a:endParaRPr lang="en-US" sz="2400" i="1" dirty="0" smtClean="0"/>
          </a:p>
          <a:p>
            <a:pPr marL="660400" lvl="0" indent="-457200">
              <a:buNone/>
            </a:pPr>
            <a:r>
              <a:rPr lang="en-US" sz="2400" dirty="0" smtClean="0"/>
              <a:t>1</a:t>
            </a:r>
            <a:r>
              <a:rPr lang="en-US" sz="2400" b="1" dirty="0" smtClean="0"/>
              <a:t>. </a:t>
            </a:r>
            <a:r>
              <a:rPr lang="en-US" sz="2400" b="1" i="1" dirty="0" smtClean="0"/>
              <a:t>not </a:t>
            </a:r>
            <a:r>
              <a:rPr lang="en-US" sz="2400" b="1" dirty="0" smtClean="0"/>
              <a:t>[</a:t>
            </a:r>
            <a:r>
              <a:rPr lang="en-US" sz="2400" b="1" i="1" dirty="0" smtClean="0"/>
              <a:t>Y </a:t>
            </a:r>
            <a:r>
              <a:rPr lang="en-US" sz="2400" b="1" dirty="0" smtClean="0"/>
              <a:t>]</a:t>
            </a:r>
            <a:r>
              <a:rPr lang="en-US" sz="2400" b="1" i="1" dirty="0" smtClean="0"/>
              <a:t> all X </a:t>
            </a:r>
            <a:r>
              <a:rPr lang="en-US" sz="2400" b="1" dirty="0" smtClean="0"/>
              <a:t>‘all Xs are not Y’ </a:t>
            </a:r>
          </a:p>
          <a:p>
            <a:pPr marL="660400" lvl="0" indent="-457200">
              <a:buNone/>
            </a:pPr>
            <a:r>
              <a:rPr lang="en-US" sz="2400" i="1" dirty="0" smtClean="0"/>
              <a:t>	I did not </a:t>
            </a:r>
            <a:r>
              <a:rPr lang="en-US" sz="2400" dirty="0" smtClean="0"/>
              <a:t>[</a:t>
            </a:r>
            <a:r>
              <a:rPr lang="en-US" sz="2400" i="1" dirty="0" smtClean="0"/>
              <a:t>see</a:t>
            </a:r>
            <a:r>
              <a:rPr lang="en-US" sz="2400" dirty="0" smtClean="0"/>
              <a:t>]</a:t>
            </a:r>
            <a:r>
              <a:rPr lang="en-US" sz="2400" i="1" dirty="0" smtClean="0"/>
              <a:t> all these people</a:t>
            </a:r>
            <a:r>
              <a:rPr lang="en-US" sz="2400" dirty="0" smtClean="0"/>
              <a:t> </a:t>
            </a:r>
            <a:r>
              <a:rPr lang="en-US" sz="2400" dirty="0" smtClean="0">
                <a:sym typeface="Symbol"/>
              </a:rPr>
              <a:t></a:t>
            </a:r>
            <a:r>
              <a:rPr lang="en-US" sz="2400" dirty="0" smtClean="0"/>
              <a:t> </a:t>
            </a:r>
            <a:r>
              <a:rPr lang="en-US" sz="2400" i="1" dirty="0" smtClean="0"/>
              <a:t>I saw none of these people</a:t>
            </a:r>
            <a:endParaRPr lang="en-US" sz="2400" dirty="0" smtClean="0"/>
          </a:p>
          <a:p>
            <a:pPr marL="660400" lvl="0" indent="-457200">
              <a:buAutoNum type="arabicPeriod"/>
            </a:pPr>
            <a:endParaRPr lang="en-US" sz="2400" dirty="0" smtClean="0"/>
          </a:p>
          <a:p>
            <a:pPr marL="660400" lvl="0" indent="-457200">
              <a:buNone/>
            </a:pPr>
            <a:endParaRPr lang="en-US" sz="2400" dirty="0" smtClean="0"/>
          </a:p>
          <a:p>
            <a:pPr marL="660400" lvl="0" indent="-457200">
              <a:buNone/>
            </a:pPr>
            <a:endParaRPr lang="en-US" sz="2400" dirty="0" smtClean="0"/>
          </a:p>
          <a:p>
            <a:pPr marL="660400" lvl="0" indent="-457200">
              <a:buNone/>
            </a:pPr>
            <a:r>
              <a:rPr lang="en-US" sz="2400" dirty="0" smtClean="0"/>
              <a:t>2. </a:t>
            </a:r>
            <a:r>
              <a:rPr lang="en-US" sz="2400" b="1" i="1" dirty="0" smtClean="0"/>
              <a:t>not Y</a:t>
            </a:r>
            <a:r>
              <a:rPr lang="en-US" sz="2400" b="1" dirty="0" smtClean="0"/>
              <a:t> [</a:t>
            </a:r>
            <a:r>
              <a:rPr lang="en-US" sz="2400" b="1" i="1" dirty="0" smtClean="0"/>
              <a:t>all</a:t>
            </a:r>
            <a:r>
              <a:rPr lang="en-US" sz="2400" b="1" dirty="0" smtClean="0"/>
              <a:t>]</a:t>
            </a:r>
            <a:r>
              <a:rPr lang="en-US" sz="2400" b="1" i="1" dirty="0" smtClean="0"/>
              <a:t> X </a:t>
            </a:r>
            <a:r>
              <a:rPr lang="en-US" sz="2400" b="1" dirty="0" smtClean="0"/>
              <a:t>‘not all Xs are Y’  </a:t>
            </a:r>
            <a:endParaRPr lang="en-US" sz="2400" i="1" dirty="0" smtClean="0"/>
          </a:p>
          <a:p>
            <a:pPr marL="660400" lvl="0" indent="-457200">
              <a:buNone/>
            </a:pPr>
            <a:r>
              <a:rPr lang="en-US" sz="2400" i="1" dirty="0" smtClean="0"/>
              <a:t>	I did not see </a:t>
            </a:r>
            <a:r>
              <a:rPr lang="en-US" sz="2400" dirty="0" smtClean="0"/>
              <a:t>[</a:t>
            </a:r>
            <a:r>
              <a:rPr lang="en-US" sz="2400" i="1" dirty="0" smtClean="0"/>
              <a:t>all</a:t>
            </a:r>
            <a:r>
              <a:rPr lang="en-US" sz="2400" dirty="0" smtClean="0"/>
              <a:t>] </a:t>
            </a:r>
            <a:r>
              <a:rPr lang="en-US" sz="2400" i="1" dirty="0" smtClean="0"/>
              <a:t>these people</a:t>
            </a:r>
            <a:r>
              <a:rPr lang="en-US" sz="2400" dirty="0" smtClean="0"/>
              <a:t> </a:t>
            </a:r>
            <a:r>
              <a:rPr lang="en-US" sz="2400" dirty="0" smtClean="0">
                <a:sym typeface="Symbol"/>
              </a:rPr>
              <a:t></a:t>
            </a:r>
            <a:r>
              <a:rPr lang="en-US" sz="2400" dirty="0" smtClean="0"/>
              <a:t> </a:t>
            </a:r>
            <a:r>
              <a:rPr lang="en-US" sz="2400" i="1" dirty="0" smtClean="0"/>
              <a:t>I saw some of these people</a:t>
            </a:r>
            <a:r>
              <a:rPr lang="en-US" sz="2400" dirty="0" smtClean="0"/>
              <a:t>  </a:t>
            </a:r>
            <a:endParaRPr lang="ru-RU" sz="2400" dirty="0" smtClean="0"/>
          </a:p>
          <a:p>
            <a:pPr marL="0" lvl="0" indent="387350">
              <a:lnSpc>
                <a:spcPct val="115000"/>
              </a:lnSpc>
              <a:spcBef>
                <a:spcPts val="0"/>
              </a:spcBef>
              <a:spcAft>
                <a:spcPts val="600"/>
              </a:spcAft>
              <a:buClr>
                <a:schemeClr val="dk1"/>
              </a:buClr>
              <a:buSzPct val="45833"/>
              <a:buFont typeface="Arial"/>
              <a:buNone/>
            </a:pPr>
            <a:endParaRPr lang="ru-RU" sz="2400" b="1" dirty="0" smtClean="0">
              <a:solidFill>
                <a:srgbClr val="FF0000"/>
              </a:solidFill>
            </a:endParaRPr>
          </a:p>
          <a:p>
            <a:pPr marL="0" lvl="0" indent="387350">
              <a:lnSpc>
                <a:spcPct val="115000"/>
              </a:lnSpc>
              <a:spcBef>
                <a:spcPts val="0"/>
              </a:spcBef>
              <a:spcAft>
                <a:spcPts val="1600"/>
              </a:spcAft>
              <a:buClr>
                <a:schemeClr val="dk1"/>
              </a:buClr>
              <a:buSzPct val="45833"/>
              <a:buFont typeface="Arial"/>
              <a:buNone/>
            </a:pPr>
            <a:endParaRPr lang="en-US" sz="2400" dirty="0">
              <a:solidFill>
                <a:srgbClr val="000000"/>
              </a:solidFill>
            </a:endParaRPr>
          </a:p>
          <a:p>
            <a:pPr lvl="0">
              <a:spcBef>
                <a:spcPts val="0"/>
              </a:spcBef>
              <a:buNone/>
            </a:pPr>
            <a:endParaRPr dirty="0"/>
          </a:p>
        </p:txBody>
      </p:sp>
      <p:sp>
        <p:nvSpPr>
          <p:cNvPr id="11" name="Выгнутая вверх стрелка 10"/>
          <p:cNvSpPr/>
          <p:nvPr/>
        </p:nvSpPr>
        <p:spPr>
          <a:xfrm>
            <a:off x="755576" y="1844824"/>
            <a:ext cx="576064" cy="216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Выгнутая вверх стрелка 11"/>
          <p:cNvSpPr/>
          <p:nvPr/>
        </p:nvSpPr>
        <p:spPr>
          <a:xfrm>
            <a:off x="827584" y="3861048"/>
            <a:ext cx="720080" cy="2880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1196752"/>
          </a:xfrm>
          <a:prstGeom prst="rect">
            <a:avLst/>
          </a:prstGeom>
        </p:spPr>
        <p:txBody>
          <a:bodyPr lIns="91425" tIns="91425" rIns="91425" bIns="91425" anchor="ctr" anchorCtr="0">
            <a:noAutofit/>
          </a:bodyPr>
          <a:lstStyle/>
          <a:p>
            <a:pPr lvl="0" algn="l">
              <a:spcBef>
                <a:spcPts val="0"/>
              </a:spcBef>
              <a:buNone/>
            </a:pPr>
            <a:r>
              <a:rPr lang="en-US" sz="3200" b="1" dirty="0" smtClean="0">
                <a:solidFill>
                  <a:srgbClr val="37B290"/>
                </a:solidFill>
              </a:rPr>
              <a:t> In many </a:t>
            </a:r>
            <a:r>
              <a:rPr lang="en-US" sz="3200" b="1" dirty="0" smtClean="0">
                <a:solidFill>
                  <a:srgbClr val="37B290"/>
                </a:solidFill>
              </a:rPr>
              <a:t>cases, </a:t>
            </a:r>
            <a:r>
              <a:rPr lang="en-US" sz="3200" b="1" dirty="0" smtClean="0">
                <a:solidFill>
                  <a:srgbClr val="37B290"/>
                </a:solidFill>
              </a:rPr>
              <a:t>we easily deduce the intended reading contextually  </a:t>
            </a:r>
            <a:endParaRPr lang="en-US" sz="3200" b="1" dirty="0">
              <a:solidFill>
                <a:srgbClr val="37B290"/>
              </a:solidFill>
            </a:endParaRPr>
          </a:p>
        </p:txBody>
      </p:sp>
      <p:sp>
        <p:nvSpPr>
          <p:cNvPr id="219" name="Shape 219"/>
          <p:cNvSpPr txBox="1">
            <a:spLocks noGrp="1"/>
          </p:cNvSpPr>
          <p:nvPr>
            <p:ph type="body" idx="1"/>
          </p:nvPr>
        </p:nvSpPr>
        <p:spPr>
          <a:xfrm>
            <a:off x="0" y="1196752"/>
            <a:ext cx="9144000" cy="5661398"/>
          </a:xfrm>
          <a:prstGeom prst="rect">
            <a:avLst/>
          </a:prstGeom>
        </p:spPr>
        <p:txBody>
          <a:bodyPr lIns="91425" tIns="91425" rIns="91425" bIns="91425" anchor="t" anchorCtr="0">
            <a:noAutofit/>
          </a:bodyPr>
          <a:lstStyle/>
          <a:p>
            <a:pPr>
              <a:buNone/>
            </a:pPr>
            <a:r>
              <a:rPr lang="en-US" sz="2400" i="1" dirty="0" smtClean="0"/>
              <a:t> </a:t>
            </a:r>
            <a:r>
              <a:rPr lang="en-US" sz="2400" dirty="0" smtClean="0"/>
              <a:t> </a:t>
            </a:r>
            <a:endParaRPr lang="ru-RU" sz="2400" dirty="0" smtClean="0"/>
          </a:p>
          <a:p>
            <a:pPr marL="660400" lvl="0" indent="-457200">
              <a:buNone/>
            </a:pPr>
            <a:r>
              <a:rPr lang="en-US" sz="3600" dirty="0" smtClean="0">
                <a:latin typeface="AngsanaUPC" pitchFamily="18" charset="-34"/>
                <a:cs typeface="AngsanaUPC" pitchFamily="18" charset="-34"/>
              </a:rPr>
              <a:t>(1) </a:t>
            </a:r>
            <a:r>
              <a:rPr lang="en-US" sz="3600" i="1" dirty="0" smtClean="0">
                <a:latin typeface="AngsanaUPC" pitchFamily="18" charset="-34"/>
                <a:cs typeface="AngsanaUPC" pitchFamily="18" charset="-34"/>
              </a:rPr>
              <a:t>I don’t believe all this bullshit he </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tells</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me </a:t>
            </a:r>
            <a:r>
              <a:rPr lang="en-US" sz="3600" dirty="0" smtClean="0">
                <a:latin typeface="AngsanaUPC" pitchFamily="18" charset="-34"/>
                <a:cs typeface="AngsanaUPC" pitchFamily="18" charset="-34"/>
                <a:sym typeface="Symbol"/>
              </a:rPr>
              <a:t></a:t>
            </a:r>
            <a:r>
              <a:rPr lang="en-US" sz="3600" dirty="0" smtClean="0">
                <a:latin typeface="AngsanaUPC" pitchFamily="18" charset="-34"/>
                <a:cs typeface="AngsanaUPC" pitchFamily="18" charset="-34"/>
              </a:rPr>
              <a:t> </a:t>
            </a:r>
          </a:p>
          <a:p>
            <a:pPr marL="660400" lvl="0" indent="-457200">
              <a:buNone/>
            </a:pPr>
            <a:r>
              <a:rPr lang="en-US" sz="3600" dirty="0" smtClean="0">
                <a:latin typeface="AngsanaUPC" pitchFamily="18" charset="-34"/>
                <a:cs typeface="AngsanaUPC" pitchFamily="18" charset="-34"/>
              </a:rPr>
              <a:t>	‘I don’t believe anything of what he tells me’, </a:t>
            </a:r>
            <a:r>
              <a:rPr lang="en-US" sz="3600" b="1" dirty="0" smtClean="0">
                <a:solidFill>
                  <a:srgbClr val="FF0000"/>
                </a:solidFill>
                <a:latin typeface="AngsanaUPC" pitchFamily="18" charset="-34"/>
                <a:cs typeface="AngsanaUPC" pitchFamily="18" charset="-34"/>
              </a:rPr>
              <a:t>negation has scope over the verb</a:t>
            </a:r>
            <a:endParaRPr lang="ru-RU" sz="3600" b="1" dirty="0" smtClean="0">
              <a:solidFill>
                <a:srgbClr val="FF0000"/>
              </a:solidFill>
              <a:cs typeface="AngsanaUPC" pitchFamily="18" charset="-34"/>
            </a:endParaRPr>
          </a:p>
          <a:p>
            <a:pPr>
              <a:buNone/>
            </a:pPr>
            <a:r>
              <a:rPr lang="en-US" sz="3600" dirty="0" smtClean="0">
                <a:latin typeface="AngsanaUPC" pitchFamily="18" charset="-34"/>
                <a:cs typeface="AngsanaUPC" pitchFamily="18" charset="-34"/>
              </a:rPr>
              <a:t> </a:t>
            </a:r>
            <a:endParaRPr lang="ru-RU" sz="3600" dirty="0" smtClean="0">
              <a:cs typeface="AngsanaUPC" pitchFamily="18" charset="-34"/>
            </a:endParaRPr>
          </a:p>
          <a:p>
            <a:pPr lvl="0">
              <a:buNone/>
            </a:pPr>
            <a:r>
              <a:rPr lang="en-US" sz="3600" dirty="0" smtClean="0">
                <a:latin typeface="AngsanaUPC" pitchFamily="18" charset="-34"/>
                <a:cs typeface="AngsanaUPC" pitchFamily="18" charset="-34"/>
              </a:rPr>
              <a:t>(2) </a:t>
            </a:r>
            <a:r>
              <a:rPr lang="en-US" sz="3600" i="1" dirty="0" smtClean="0">
                <a:latin typeface="AngsanaUPC" pitchFamily="18" charset="-34"/>
                <a:cs typeface="AngsanaUPC" pitchFamily="18" charset="-34"/>
              </a:rPr>
              <a:t>I don’t agree with </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all he says</a:t>
            </a:r>
            <a:r>
              <a:rPr lang="en-US" sz="3600" dirty="0" smtClean="0">
                <a:latin typeface="AngsanaUPC" pitchFamily="18" charset="-34"/>
                <a:cs typeface="AngsanaUPC" pitchFamily="18" charset="-34"/>
              </a:rPr>
              <a:t>]</a:t>
            </a:r>
            <a:r>
              <a:rPr lang="en-US" sz="3600" i="1" dirty="0" smtClean="0">
                <a:latin typeface="AngsanaUPC" pitchFamily="18" charset="-34"/>
                <a:cs typeface="AngsanaUPC" pitchFamily="18" charset="-34"/>
              </a:rPr>
              <a:t> but many things sound reasonable </a:t>
            </a:r>
            <a:r>
              <a:rPr lang="en-US" sz="3600" dirty="0" smtClean="0">
                <a:latin typeface="AngsanaUPC" pitchFamily="18" charset="-34"/>
                <a:cs typeface="AngsanaUPC" pitchFamily="18" charset="-34"/>
                <a:sym typeface="Symbol"/>
              </a:rPr>
              <a:t></a:t>
            </a:r>
            <a:r>
              <a:rPr lang="en-US" sz="3600" dirty="0" smtClean="0">
                <a:latin typeface="AngsanaUPC" pitchFamily="18" charset="-34"/>
                <a:cs typeface="AngsanaUPC" pitchFamily="18" charset="-34"/>
              </a:rPr>
              <a:t> 	‘I agree with part of what he says’, </a:t>
            </a:r>
            <a:r>
              <a:rPr lang="en-US" sz="3600" b="1" dirty="0" smtClean="0">
                <a:solidFill>
                  <a:srgbClr val="FF0000"/>
                </a:solidFill>
                <a:latin typeface="AngsanaUPC" pitchFamily="18" charset="-34"/>
                <a:cs typeface="AngsanaUPC" pitchFamily="18" charset="-34"/>
              </a:rPr>
              <a:t>negation has scope over the universal quantifier</a:t>
            </a:r>
          </a:p>
          <a:p>
            <a:pPr lvl="0">
              <a:buNone/>
            </a:pPr>
            <a:r>
              <a:rPr lang="en-US" sz="3600" b="1" dirty="0" smtClean="0">
                <a:solidFill>
                  <a:schemeClr val="tx1"/>
                </a:solidFill>
                <a:latin typeface="AngsanaUPC" pitchFamily="18" charset="-34"/>
                <a:cs typeface="AngsanaUPC" pitchFamily="18" charset="-34"/>
              </a:rPr>
              <a:t>Question: what pragmatic factors trigger scope disambiguation?</a:t>
            </a:r>
            <a:endParaRPr lang="ru-RU" sz="3600" b="1" dirty="0" smtClean="0">
              <a:solidFill>
                <a:schemeClr val="tx1"/>
              </a:solidFill>
              <a:cs typeface="AngsanaUPC" pitchFamily="18" charset="-34"/>
            </a:endParaRPr>
          </a:p>
          <a:p>
            <a:pPr lvl="0">
              <a:buNone/>
            </a:pPr>
            <a:endParaRPr lang="ru-RU" sz="3600" dirty="0" smtClean="0">
              <a:cs typeface="AngsanaUPC" pitchFamily="18" charset="-34"/>
            </a:endParaRPr>
          </a:p>
          <a:p>
            <a:pPr marL="0" lvl="0" indent="387350">
              <a:lnSpc>
                <a:spcPct val="115000"/>
              </a:lnSpc>
              <a:spcBef>
                <a:spcPts val="0"/>
              </a:spcBef>
              <a:spcAft>
                <a:spcPts val="600"/>
              </a:spcAft>
              <a:buClr>
                <a:schemeClr val="dk1"/>
              </a:buClr>
              <a:buSzPct val="45833"/>
              <a:buFont typeface="Arial"/>
              <a:buNone/>
            </a:pPr>
            <a:endParaRPr lang="ru-RU" sz="3600" b="1" dirty="0" smtClean="0">
              <a:solidFill>
                <a:srgbClr val="FF0000"/>
              </a:solidFill>
              <a:cs typeface="AngsanaUPC" pitchFamily="18" charset="-34"/>
            </a:endParaRPr>
          </a:p>
          <a:p>
            <a:pPr marL="0" lvl="0" indent="387350">
              <a:lnSpc>
                <a:spcPct val="115000"/>
              </a:lnSpc>
              <a:spcBef>
                <a:spcPts val="0"/>
              </a:spcBef>
              <a:spcAft>
                <a:spcPts val="1600"/>
              </a:spcAft>
              <a:buClr>
                <a:schemeClr val="dk1"/>
              </a:buClr>
              <a:buSzPct val="45833"/>
              <a:buFont typeface="Arial"/>
              <a:buNone/>
            </a:pPr>
            <a:endParaRPr lang="en-US" sz="2400" dirty="0">
              <a:solidFill>
                <a:srgbClr val="000000"/>
              </a:solidFill>
            </a:endParaRPr>
          </a:p>
          <a:p>
            <a:pPr lvl="0">
              <a:spcBef>
                <a:spcPts val="0"/>
              </a:spcBef>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spcBef>
                <a:spcPts val="0"/>
              </a:spcBef>
              <a:buNone/>
            </a:pPr>
            <a:r>
              <a:rPr lang="en-US" sz="3200" b="1" dirty="0" smtClean="0">
                <a:solidFill>
                  <a:srgbClr val="37B290"/>
                </a:solidFill>
              </a:rPr>
              <a:t> Methods and material: corpus data</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2400" i="1" dirty="0" smtClean="0"/>
              <a:t> </a:t>
            </a:r>
            <a:r>
              <a:rPr lang="en-US" sz="2400" dirty="0" smtClean="0"/>
              <a:t> 		</a:t>
            </a:r>
            <a:r>
              <a:rPr lang="en-US" sz="3000" b="1" dirty="0" smtClean="0">
                <a:latin typeface="AngsanaUPC" pitchFamily="18" charset="-34"/>
                <a:cs typeface="AngsanaUPC" pitchFamily="18" charset="-34"/>
              </a:rPr>
              <a:t>Parallel Russian-English and English-Russian corpus</a:t>
            </a:r>
            <a:r>
              <a:rPr lang="en-US" sz="3000" dirty="0" smtClean="0">
                <a:latin typeface="AngsanaUPC" pitchFamily="18" charset="-34"/>
                <a:cs typeface="AngsanaUPC" pitchFamily="18" charset="-34"/>
              </a:rPr>
              <a:t>, which is a sub-corpus of the Russian National Corpus (ruscorpora.ru). </a:t>
            </a:r>
          </a:p>
          <a:p>
            <a:pPr>
              <a:buNone/>
            </a:pPr>
            <a:r>
              <a:rPr lang="en-US" sz="3000" dirty="0" smtClean="0">
                <a:latin typeface="AngsanaUPC" pitchFamily="18" charset="-34"/>
                <a:cs typeface="AngsanaUPC" pitchFamily="18" charset="-34"/>
              </a:rPr>
              <a:t>		It counts </a:t>
            </a:r>
            <a:r>
              <a:rPr lang="en-US" sz="3000" b="1" dirty="0" smtClean="0">
                <a:latin typeface="AngsanaUPC" pitchFamily="18" charset="-34"/>
                <a:cs typeface="AngsanaUPC" pitchFamily="18" charset="-34"/>
              </a:rPr>
              <a:t>24,675,890 words </a:t>
            </a:r>
            <a:r>
              <a:rPr lang="en-US" sz="3000" dirty="0" smtClean="0">
                <a:latin typeface="AngsanaUPC" pitchFamily="18" charset="-34"/>
                <a:cs typeface="AngsanaUPC" pitchFamily="18" charset="-34"/>
              </a:rPr>
              <a:t>and comprises 19-21 century Russian and English literature (mostly novels), as well as a certain amount of periodicals, in translations.  </a:t>
            </a:r>
            <a:endParaRPr lang="ru-RU" sz="3000" dirty="0" smtClean="0">
              <a:latin typeface="+mn-lt"/>
              <a:cs typeface="AngsanaUPC" pitchFamily="18" charset="-34"/>
            </a:endParaRPr>
          </a:p>
          <a:p>
            <a:pPr>
              <a:buNone/>
            </a:pPr>
            <a:r>
              <a:rPr lang="en-US" sz="3000" dirty="0" smtClean="0">
                <a:latin typeface="AngsanaUPC" pitchFamily="18" charset="-34"/>
                <a:cs typeface="AngsanaUPC" pitchFamily="18" charset="-34"/>
              </a:rPr>
              <a:t>		The </a:t>
            </a:r>
            <a:r>
              <a:rPr lang="en-US" sz="3000" b="1" dirty="0" smtClean="0">
                <a:latin typeface="AngsanaUPC" pitchFamily="18" charset="-34"/>
                <a:cs typeface="AngsanaUPC" pitchFamily="18" charset="-34"/>
              </a:rPr>
              <a:t>search query </a:t>
            </a:r>
            <a:r>
              <a:rPr lang="en-US" sz="3000" dirty="0" smtClean="0">
                <a:latin typeface="AngsanaUPC" pitchFamily="18" charset="-34"/>
                <a:cs typeface="AngsanaUPC" pitchFamily="18" charset="-34"/>
              </a:rPr>
              <a:t>has been formulated as </a:t>
            </a:r>
            <a:r>
              <a:rPr lang="en-US" sz="3000" b="1" i="1" dirty="0" smtClean="0">
                <a:latin typeface="AngsanaUPC" pitchFamily="18" charset="-34"/>
                <a:cs typeface="AngsanaUPC" pitchFamily="18" charset="-34"/>
              </a:rPr>
              <a:t>not </a:t>
            </a:r>
            <a:r>
              <a:rPr lang="en-US" sz="3000" b="1" dirty="0" smtClean="0">
                <a:latin typeface="AngsanaUPC" pitchFamily="18" charset="-34"/>
                <a:cs typeface="AngsanaUPC" pitchFamily="18" charset="-34"/>
              </a:rPr>
              <a:t>+ v + </a:t>
            </a:r>
            <a:r>
              <a:rPr lang="en-US" sz="3000" b="1" i="1" dirty="0" smtClean="0">
                <a:latin typeface="AngsanaUPC" pitchFamily="18" charset="-34"/>
                <a:cs typeface="AngsanaUPC" pitchFamily="18" charset="-34"/>
              </a:rPr>
              <a:t>all</a:t>
            </a:r>
            <a:r>
              <a:rPr lang="en-US" sz="3000" dirty="0" smtClean="0">
                <a:latin typeface="AngsanaUPC" pitchFamily="18" charset="-34"/>
                <a:cs typeface="AngsanaUPC" pitchFamily="18" charset="-34"/>
              </a:rPr>
              <a:t>, with the distances set at 3 words. </a:t>
            </a:r>
          </a:p>
          <a:p>
            <a:pPr>
              <a:buNone/>
            </a:pPr>
            <a:r>
              <a:rPr lang="en-US" sz="3000" dirty="0" smtClean="0">
                <a:latin typeface="AngsanaUPC" pitchFamily="18" charset="-34"/>
                <a:cs typeface="AngsanaUPC" pitchFamily="18" charset="-34"/>
              </a:rPr>
              <a:t>		All contexts that preclude ambiguous readings in principle, such as various </a:t>
            </a:r>
            <a:r>
              <a:rPr lang="en-US" sz="3000" b="1" dirty="0" smtClean="0">
                <a:latin typeface="AngsanaUPC" pitchFamily="18" charset="-34"/>
                <a:cs typeface="AngsanaUPC" pitchFamily="18" charset="-34"/>
              </a:rPr>
              <a:t>idiomatic expressions </a:t>
            </a:r>
            <a:r>
              <a:rPr lang="en-US" sz="3000" dirty="0" smtClean="0">
                <a:latin typeface="AngsanaUPC" pitchFamily="18" charset="-34"/>
                <a:cs typeface="AngsanaUPC" pitchFamily="18" charset="-34"/>
              </a:rPr>
              <a:t>(</a:t>
            </a:r>
            <a:r>
              <a:rPr lang="en-US" sz="3000" i="1" dirty="0" smtClean="0">
                <a:latin typeface="AngsanaUPC" pitchFamily="18" charset="-34"/>
                <a:cs typeface="AngsanaUPC" pitchFamily="18" charset="-34"/>
              </a:rPr>
              <a:t>not at all</a:t>
            </a:r>
            <a:r>
              <a:rPr lang="en-US" sz="3000" dirty="0" smtClean="0">
                <a:latin typeface="AngsanaUPC" pitchFamily="18" charset="-34"/>
                <a:cs typeface="AngsanaUPC" pitchFamily="18" charset="-34"/>
              </a:rPr>
              <a:t>, </a:t>
            </a:r>
            <a:r>
              <a:rPr lang="en-US" sz="3000" i="1" dirty="0" smtClean="0">
                <a:latin typeface="AngsanaUPC" pitchFamily="18" charset="-34"/>
                <a:cs typeface="AngsanaUPC" pitchFamily="18" charset="-34"/>
              </a:rPr>
              <a:t>all of it, at all costs, after all, all the more, not only…but also</a:t>
            </a:r>
            <a:r>
              <a:rPr lang="en-US" sz="3000" dirty="0" smtClean="0">
                <a:latin typeface="AngsanaUPC" pitchFamily="18" charset="-34"/>
                <a:cs typeface="AngsanaUPC" pitchFamily="18" charset="-34"/>
              </a:rPr>
              <a:t> etc.); </a:t>
            </a:r>
            <a:r>
              <a:rPr lang="en-US" sz="3000" b="1" dirty="0" smtClean="0">
                <a:latin typeface="AngsanaUPC" pitchFamily="18" charset="-34"/>
                <a:cs typeface="AngsanaUPC" pitchFamily="18" charset="-34"/>
              </a:rPr>
              <a:t>combinations of </a:t>
            </a:r>
            <a:r>
              <a:rPr lang="en-US" sz="3000" b="1" i="1" dirty="0" smtClean="0">
                <a:latin typeface="AngsanaUPC" pitchFamily="18" charset="-34"/>
                <a:cs typeface="AngsanaUPC" pitchFamily="18" charset="-34"/>
              </a:rPr>
              <a:t>all</a:t>
            </a:r>
            <a:r>
              <a:rPr lang="en-US" sz="3000" b="1" dirty="0" smtClean="0">
                <a:latin typeface="AngsanaUPC" pitchFamily="18" charset="-34"/>
                <a:cs typeface="AngsanaUPC" pitchFamily="18" charset="-34"/>
              </a:rPr>
              <a:t> with numerals </a:t>
            </a:r>
            <a:r>
              <a:rPr lang="en-US" sz="3000" dirty="0" smtClean="0">
                <a:latin typeface="AngsanaUPC" pitchFamily="18" charset="-34"/>
                <a:cs typeface="AngsanaUPC" pitchFamily="18" charset="-34"/>
              </a:rPr>
              <a:t>(</a:t>
            </a:r>
            <a:r>
              <a:rPr lang="en-US" sz="3000" i="1" dirty="0" smtClean="0">
                <a:latin typeface="AngsanaUPC" pitchFamily="18" charset="-34"/>
                <a:cs typeface="AngsanaUPC" pitchFamily="18" charset="-34"/>
              </a:rPr>
              <a:t>all four</a:t>
            </a:r>
            <a:r>
              <a:rPr lang="en-US" sz="3000" dirty="0" smtClean="0">
                <a:latin typeface="AngsanaUPC" pitchFamily="18" charset="-34"/>
                <a:cs typeface="AngsanaUPC" pitchFamily="18" charset="-34"/>
              </a:rPr>
              <a:t>), </a:t>
            </a:r>
            <a:r>
              <a:rPr lang="en-US" sz="3000" b="1" dirty="0" smtClean="0">
                <a:latin typeface="AngsanaUPC" pitchFamily="18" charset="-34"/>
                <a:cs typeface="AngsanaUPC" pitchFamily="18" charset="-34"/>
              </a:rPr>
              <a:t>deeply embedded clauses</a:t>
            </a:r>
            <a:r>
              <a:rPr lang="en-US" sz="3000" dirty="0" smtClean="0">
                <a:latin typeface="AngsanaUPC" pitchFamily="18" charset="-34"/>
                <a:cs typeface="AngsanaUPC" pitchFamily="18" charset="-34"/>
              </a:rPr>
              <a:t> (</a:t>
            </a:r>
            <a:r>
              <a:rPr lang="en-US" sz="3000" i="1" dirty="0" smtClean="0">
                <a:latin typeface="AngsanaUPC" pitchFamily="18" charset="-34"/>
                <a:cs typeface="AngsanaUPC" pitchFamily="18" charset="-34"/>
              </a:rPr>
              <a:t>They told them not to stop running until they got all the way back to Tokyo</a:t>
            </a:r>
            <a:r>
              <a:rPr lang="en-US" sz="3000" dirty="0" smtClean="0">
                <a:latin typeface="AngsanaUPC" pitchFamily="18" charset="-34"/>
                <a:cs typeface="AngsanaUPC" pitchFamily="18" charset="-34"/>
              </a:rPr>
              <a:t>) </a:t>
            </a:r>
            <a:r>
              <a:rPr lang="en-US" sz="3000" b="1" dirty="0" smtClean="0">
                <a:latin typeface="AngsanaUPC" pitchFamily="18" charset="-34"/>
                <a:cs typeface="AngsanaUPC" pitchFamily="18" charset="-34"/>
              </a:rPr>
              <a:t>have been excluded from the search</a:t>
            </a:r>
            <a:r>
              <a:rPr lang="en-US" sz="3000" dirty="0" smtClean="0">
                <a:latin typeface="AngsanaUPC" pitchFamily="18" charset="-34"/>
                <a:cs typeface="AngsanaUPC" pitchFamily="18" charset="-34"/>
              </a:rPr>
              <a:t>. </a:t>
            </a:r>
          </a:p>
          <a:p>
            <a:pPr>
              <a:buNone/>
            </a:pPr>
            <a:r>
              <a:rPr lang="en-US" sz="3000" dirty="0" smtClean="0">
                <a:latin typeface="AngsanaUPC" pitchFamily="18" charset="-34"/>
                <a:cs typeface="AngsanaUPC" pitchFamily="18" charset="-34"/>
              </a:rPr>
              <a:t>		Total useful results yielded </a:t>
            </a:r>
            <a:r>
              <a:rPr lang="en-US" sz="3000" b="1" dirty="0" smtClean="0">
                <a:latin typeface="AngsanaUPC" pitchFamily="18" charset="-34"/>
                <a:cs typeface="AngsanaUPC" pitchFamily="18" charset="-34"/>
              </a:rPr>
              <a:t>147 hits</a:t>
            </a:r>
            <a:r>
              <a:rPr lang="en-US" sz="3000" dirty="0" smtClean="0">
                <a:latin typeface="AngsanaUPC" pitchFamily="18" charset="-34"/>
                <a:cs typeface="AngsanaUPC" pitchFamily="18" charset="-34"/>
              </a:rPr>
              <a:t>. </a:t>
            </a:r>
            <a:endParaRPr lang="ru-RU" sz="3000" dirty="0" smtClean="0">
              <a:latin typeface="+mn-lt"/>
              <a:cs typeface="AngsanaUPC" pitchFamily="18" charset="-34"/>
            </a:endParaRPr>
          </a:p>
          <a:p>
            <a:pPr lvl="0">
              <a:spcBef>
                <a:spcPts val="0"/>
              </a:spcBef>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spcBef>
                <a:spcPts val="0"/>
              </a:spcBef>
              <a:buNone/>
            </a:pPr>
            <a:r>
              <a:rPr lang="en-US" sz="3200" b="1" dirty="0" smtClean="0">
                <a:solidFill>
                  <a:srgbClr val="37B290"/>
                </a:solidFill>
              </a:rPr>
              <a:t> Results and discussion</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lvl="0">
              <a:buNone/>
            </a:pPr>
            <a:r>
              <a:rPr lang="en-US" sz="2400" i="1" dirty="0" smtClean="0"/>
              <a:t> </a:t>
            </a:r>
            <a:r>
              <a:rPr lang="en-US" b="1" dirty="0" smtClean="0">
                <a:latin typeface="AngsanaUPC" pitchFamily="18" charset="-34"/>
                <a:cs typeface="AngsanaUPC" pitchFamily="18" charset="-34"/>
              </a:rPr>
              <a:t>82 readings where </a:t>
            </a:r>
            <a:r>
              <a:rPr lang="en-US" b="1" i="1" dirty="0" smtClean="0">
                <a:latin typeface="AngsanaUPC" pitchFamily="18" charset="-34"/>
                <a:cs typeface="AngsanaUPC" pitchFamily="18" charset="-34"/>
              </a:rPr>
              <a:t>not </a:t>
            </a:r>
            <a:r>
              <a:rPr lang="en-US" b="1" dirty="0" smtClean="0">
                <a:latin typeface="AngsanaUPC" pitchFamily="18" charset="-34"/>
                <a:cs typeface="AngsanaUPC" pitchFamily="18" charset="-34"/>
              </a:rPr>
              <a:t>has scope over the universal quantifier</a:t>
            </a:r>
            <a:r>
              <a:rPr lang="en-US" dirty="0" smtClean="0">
                <a:latin typeface="AngsanaUPC" pitchFamily="18" charset="-34"/>
                <a:cs typeface="AngsanaUPC" pitchFamily="18" charset="-34"/>
              </a:rPr>
              <a:t>: </a:t>
            </a:r>
          </a:p>
          <a:p>
            <a:pPr lvl="0">
              <a:buNone/>
            </a:pPr>
            <a:r>
              <a:rPr lang="en-US" i="1" dirty="0" smtClean="0">
                <a:latin typeface="AngsanaUPC" pitchFamily="18" charset="-34"/>
                <a:cs typeface="AngsanaUPC" pitchFamily="18" charset="-34"/>
              </a:rPr>
              <a:t>	</a:t>
            </a:r>
            <a:r>
              <a:rPr lang="en-US" dirty="0" smtClean="0">
                <a:latin typeface="AngsanaUPC" pitchFamily="18" charset="-34"/>
                <a:cs typeface="AngsanaUPC" pitchFamily="18" charset="-34"/>
              </a:rPr>
              <a:t>1. </a:t>
            </a:r>
            <a:r>
              <a:rPr lang="en-US" i="1" dirty="0" smtClean="0">
                <a:latin typeface="AngsanaUPC" pitchFamily="18" charset="-34"/>
                <a:cs typeface="AngsanaUPC" pitchFamily="18" charset="-34"/>
              </a:rPr>
              <a:t>You haven’t told me </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all</a:t>
            </a:r>
            <a:r>
              <a:rPr lang="en-US" dirty="0" smtClean="0">
                <a:latin typeface="AngsanaUPC" pitchFamily="18" charset="-34"/>
                <a:cs typeface="AngsanaUPC" pitchFamily="18" charset="-34"/>
              </a:rPr>
              <a:t>] </a:t>
            </a:r>
            <a:r>
              <a:rPr lang="en-US" dirty="0" smtClean="0">
                <a:latin typeface="AngsanaUPC" pitchFamily="18" charset="-34"/>
                <a:cs typeface="AngsanaUPC" pitchFamily="18" charset="-34"/>
                <a:sym typeface="Symbol"/>
              </a:rPr>
              <a:t></a:t>
            </a:r>
            <a:r>
              <a:rPr lang="en-US" dirty="0" smtClean="0">
                <a:latin typeface="AngsanaUPC" pitchFamily="18" charset="-34"/>
                <a:cs typeface="AngsanaUPC" pitchFamily="18" charset="-34"/>
              </a:rPr>
              <a:t> ‘You have told me part of what you know’ </a:t>
            </a:r>
            <a:r>
              <a:rPr lang="en-US" i="1" dirty="0" smtClean="0">
                <a:latin typeface="AngsanaUPC" pitchFamily="18" charset="-34"/>
                <a:cs typeface="AngsanaUPC" pitchFamily="18" charset="-34"/>
              </a:rPr>
              <a:t> </a:t>
            </a:r>
            <a:r>
              <a:rPr lang="en-US" dirty="0" smtClean="0">
                <a:latin typeface="AngsanaUPC" pitchFamily="18" charset="-34"/>
                <a:cs typeface="AngsanaUPC" pitchFamily="18" charset="-34"/>
              </a:rPr>
              <a:t> </a:t>
            </a:r>
            <a:endParaRPr lang="ru-RU" dirty="0" smtClean="0">
              <a:cs typeface="AngsanaUPC" pitchFamily="18" charset="-34"/>
            </a:endParaRPr>
          </a:p>
          <a:p>
            <a:pPr lvl="0">
              <a:buNone/>
            </a:pPr>
            <a:r>
              <a:rPr lang="en-US" dirty="0" smtClean="0">
                <a:latin typeface="AngsanaUPC" pitchFamily="18" charset="-34"/>
                <a:cs typeface="AngsanaUPC" pitchFamily="18" charset="-34"/>
              </a:rPr>
              <a:t> </a:t>
            </a:r>
            <a:r>
              <a:rPr lang="en-US" b="1" dirty="0" smtClean="0">
                <a:latin typeface="AngsanaUPC" pitchFamily="18" charset="-34"/>
                <a:cs typeface="AngsanaUPC" pitchFamily="18" charset="-34"/>
              </a:rPr>
              <a:t>58 readings where </a:t>
            </a:r>
            <a:r>
              <a:rPr lang="en-US" b="1" i="1" dirty="0" smtClean="0">
                <a:latin typeface="AngsanaUPC" pitchFamily="18" charset="-34"/>
                <a:cs typeface="AngsanaUPC" pitchFamily="18" charset="-34"/>
              </a:rPr>
              <a:t>not </a:t>
            </a:r>
            <a:r>
              <a:rPr lang="en-US" b="1" dirty="0" smtClean="0">
                <a:latin typeface="AngsanaUPC" pitchFamily="18" charset="-34"/>
                <a:cs typeface="AngsanaUPC" pitchFamily="18" charset="-34"/>
              </a:rPr>
              <a:t>has scope over the matrix verb or another constituent</a:t>
            </a:r>
            <a:r>
              <a:rPr lang="en-US" dirty="0" smtClean="0">
                <a:latin typeface="AngsanaUPC" pitchFamily="18" charset="-34"/>
                <a:cs typeface="AngsanaUPC" pitchFamily="18" charset="-34"/>
              </a:rPr>
              <a:t>: </a:t>
            </a:r>
          </a:p>
          <a:p>
            <a:pPr lvl="0">
              <a:buNone/>
            </a:pPr>
            <a:r>
              <a:rPr lang="en-US" dirty="0" smtClean="0">
                <a:latin typeface="AngsanaUPC" pitchFamily="18" charset="-34"/>
                <a:cs typeface="AngsanaUPC" pitchFamily="18" charset="-34"/>
              </a:rPr>
              <a:t>	2. such as </a:t>
            </a:r>
            <a:r>
              <a:rPr lang="en-US" i="1" dirty="0" smtClean="0">
                <a:latin typeface="AngsanaUPC" pitchFamily="18" charset="-34"/>
                <a:cs typeface="AngsanaUPC" pitchFamily="18" charset="-34"/>
              </a:rPr>
              <a:t>I don’t </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give a heck</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 about all these idiots </a:t>
            </a:r>
            <a:r>
              <a:rPr lang="en-US" dirty="0" smtClean="0">
                <a:latin typeface="AngsanaUPC" pitchFamily="18" charset="-34"/>
                <a:cs typeface="AngsanaUPC" pitchFamily="18" charset="-34"/>
                <a:sym typeface="Symbol"/>
              </a:rPr>
              <a:t></a:t>
            </a:r>
            <a:r>
              <a:rPr lang="en-US" dirty="0" smtClean="0">
                <a:latin typeface="AngsanaUPC" pitchFamily="18" charset="-34"/>
                <a:cs typeface="AngsanaUPC" pitchFamily="18" charset="-34"/>
              </a:rPr>
              <a:t> ‘I don’t give a heck about any of these idiots’; </a:t>
            </a:r>
            <a:r>
              <a:rPr lang="en-US" i="1" dirty="0" smtClean="0">
                <a:latin typeface="AngsanaUPC" pitchFamily="18" charset="-34"/>
                <a:cs typeface="AngsanaUPC" pitchFamily="18" charset="-34"/>
              </a:rPr>
              <a:t>I didn’t come all the way from Alabama </a:t>
            </a:r>
            <a:r>
              <a:rPr lang="en-US" dirty="0" smtClean="0">
                <a:latin typeface="AngsanaUPC" pitchFamily="18" charset="-34"/>
                <a:cs typeface="AngsanaUPC" pitchFamily="18" charset="-34"/>
              </a:rPr>
              <a:t>[</a:t>
            </a:r>
            <a:r>
              <a:rPr lang="en-US" i="1" dirty="0" smtClean="0">
                <a:latin typeface="AngsanaUPC" pitchFamily="18" charset="-34"/>
                <a:cs typeface="AngsanaUPC" pitchFamily="18" charset="-34"/>
              </a:rPr>
              <a:t>to hear you say that</a:t>
            </a:r>
            <a:r>
              <a:rPr lang="en-US" dirty="0" smtClean="0">
                <a:latin typeface="AngsanaUPC" pitchFamily="18" charset="-34"/>
                <a:cs typeface="AngsanaUPC" pitchFamily="18" charset="-34"/>
              </a:rPr>
              <a:t>] </a:t>
            </a:r>
            <a:r>
              <a:rPr lang="en-US" dirty="0" smtClean="0">
                <a:latin typeface="AngsanaUPC" pitchFamily="18" charset="-34"/>
                <a:cs typeface="AngsanaUPC" pitchFamily="18" charset="-34"/>
                <a:sym typeface="Symbol"/>
              </a:rPr>
              <a:t></a:t>
            </a:r>
            <a:r>
              <a:rPr lang="en-US" dirty="0" smtClean="0">
                <a:latin typeface="AngsanaUPC" pitchFamily="18" charset="-34"/>
                <a:cs typeface="AngsanaUPC" pitchFamily="18" charset="-34"/>
              </a:rPr>
              <a:t> ‘I came all the way from Alabama for another reason’; </a:t>
            </a:r>
            <a:r>
              <a:rPr lang="en-US" i="1" dirty="0" smtClean="0">
                <a:latin typeface="AngsanaUPC" pitchFamily="18" charset="-34"/>
                <a:cs typeface="AngsanaUPC" pitchFamily="18" charset="-34"/>
              </a:rPr>
              <a:t> </a:t>
            </a:r>
            <a:r>
              <a:rPr lang="en-US" dirty="0" smtClean="0">
                <a:latin typeface="AngsanaUPC" pitchFamily="18" charset="-34"/>
                <a:cs typeface="AngsanaUPC" pitchFamily="18" charset="-34"/>
              </a:rPr>
              <a:t> </a:t>
            </a:r>
            <a:endParaRPr lang="ru-RU" dirty="0" smtClean="0">
              <a:cs typeface="AngsanaUPC" pitchFamily="18" charset="-34"/>
            </a:endParaRPr>
          </a:p>
          <a:p>
            <a:pPr lvl="0">
              <a:buNone/>
            </a:pPr>
            <a:r>
              <a:rPr lang="en-US" dirty="0" smtClean="0">
                <a:latin typeface="AngsanaUPC" pitchFamily="18" charset="-34"/>
                <a:cs typeface="AngsanaUPC" pitchFamily="18" charset="-34"/>
              </a:rPr>
              <a:t> </a:t>
            </a:r>
            <a:r>
              <a:rPr lang="en-US" b="1" dirty="0" smtClean="0">
                <a:latin typeface="AngsanaUPC" pitchFamily="18" charset="-34"/>
                <a:cs typeface="AngsanaUPC" pitchFamily="18" charset="-34"/>
              </a:rPr>
              <a:t>7 ambiguous readings</a:t>
            </a:r>
            <a:r>
              <a:rPr lang="en-US" dirty="0" smtClean="0">
                <a:latin typeface="AngsanaUPC" pitchFamily="18" charset="-34"/>
                <a:cs typeface="AngsanaUPC" pitchFamily="18" charset="-34"/>
              </a:rPr>
              <a:t>.  </a:t>
            </a:r>
            <a:endParaRPr lang="ru-RU" dirty="0" smtClean="0">
              <a:cs typeface="AngsanaUPC" pitchFamily="18" charset="-34"/>
            </a:endParaRPr>
          </a:p>
          <a:p>
            <a:pPr>
              <a:buNone/>
            </a:pPr>
            <a:r>
              <a:rPr lang="en-US" sz="3600" b="1" dirty="0" smtClean="0">
                <a:latin typeface="AngsanaUPC" pitchFamily="18" charset="-34"/>
                <a:cs typeface="AngsanaUPC" pitchFamily="18" charset="-34"/>
                <a:sym typeface="Symbol"/>
              </a:rPr>
              <a:t></a:t>
            </a:r>
            <a:endParaRPr lang="en-US" sz="3600" b="1" dirty="0" smtClean="0">
              <a:latin typeface="AngsanaUPC" pitchFamily="18" charset="-34"/>
              <a:cs typeface="AngsanaUPC" pitchFamily="18" charset="-34"/>
            </a:endParaRPr>
          </a:p>
          <a:p>
            <a:pPr>
              <a:buNone/>
            </a:pPr>
            <a:r>
              <a:rPr lang="en-US" sz="3600" b="1" dirty="0" smtClean="0">
                <a:solidFill>
                  <a:srgbClr val="FF0000"/>
                </a:solidFill>
                <a:latin typeface="AngsanaUPC" pitchFamily="18" charset="-34"/>
                <a:cs typeface="AngsanaUPC" pitchFamily="18" charset="-34"/>
              </a:rPr>
              <a:t>The actual ambiguity is rare</a:t>
            </a:r>
          </a:p>
          <a:p>
            <a:pPr>
              <a:buNone/>
            </a:pPr>
            <a:r>
              <a:rPr lang="en-US" sz="3600" b="1" dirty="0" smtClean="0">
                <a:latin typeface="AngsanaUPC" pitchFamily="18" charset="-34"/>
                <a:cs typeface="AngsanaUPC" pitchFamily="18" charset="-34"/>
              </a:rPr>
              <a:t> </a:t>
            </a:r>
            <a:endParaRPr lang="ru-RU" sz="3600" b="1" dirty="0" smtClean="0">
              <a:cs typeface="AngsanaUPC" pitchFamily="18" charset="-34"/>
            </a:endParaRPr>
          </a:p>
          <a:p>
            <a:pPr lvl="0">
              <a:spcBef>
                <a:spcPts val="0"/>
              </a:spcBef>
              <a:buNone/>
            </a:pPr>
            <a:endParaRPr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dirty="0" smtClean="0">
                <a:solidFill>
                  <a:srgbClr val="37B290"/>
                </a:solidFill>
              </a:rPr>
              <a:t> Factors at play in scope disambiguation</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lvl="0">
              <a:buNone/>
            </a:pPr>
            <a:endParaRPr lang="en-US" sz="3600" b="1" dirty="0" smtClean="0">
              <a:latin typeface="AngsanaUPC" pitchFamily="18" charset="-34"/>
              <a:cs typeface="AngsanaUPC" pitchFamily="18" charset="-34"/>
            </a:endParaRPr>
          </a:p>
          <a:p>
            <a:pPr lvl="0">
              <a:buNone/>
            </a:pPr>
            <a:r>
              <a:rPr lang="en-US" sz="3600" b="1" dirty="0" smtClean="0">
                <a:solidFill>
                  <a:srgbClr val="FF0000"/>
                </a:solidFill>
                <a:latin typeface="AngsanaUPC" pitchFamily="18" charset="-34"/>
                <a:cs typeface="AngsanaUPC" pitchFamily="18" charset="-34"/>
              </a:rPr>
              <a:t>Information structure</a:t>
            </a:r>
            <a:r>
              <a:rPr lang="en-US" sz="3600" dirty="0" smtClean="0">
                <a:solidFill>
                  <a:srgbClr val="FF0000"/>
                </a:solidFill>
                <a:latin typeface="AngsanaUPC" pitchFamily="18" charset="-34"/>
                <a:cs typeface="AngsanaUPC" pitchFamily="18" charset="-34"/>
              </a:rPr>
              <a:t> </a:t>
            </a:r>
            <a:r>
              <a:rPr lang="en-US" sz="3600" dirty="0" smtClean="0">
                <a:latin typeface="AngsanaUPC" pitchFamily="18" charset="-34"/>
                <a:cs typeface="AngsanaUPC" pitchFamily="18" charset="-34"/>
              </a:rPr>
              <a:t>of the utterance: whether </a:t>
            </a:r>
            <a:r>
              <a:rPr lang="en-US" sz="3600" i="1" dirty="0" smtClean="0">
                <a:latin typeface="AngsanaUPC" pitchFamily="18" charset="-34"/>
                <a:cs typeface="AngsanaUPC" pitchFamily="18" charset="-34"/>
              </a:rPr>
              <a:t>all </a:t>
            </a:r>
            <a:r>
              <a:rPr lang="en-US" sz="3600" dirty="0" smtClean="0">
                <a:latin typeface="AngsanaUPC" pitchFamily="18" charset="-34"/>
                <a:cs typeface="AngsanaUPC" pitchFamily="18" charset="-34"/>
              </a:rPr>
              <a:t>and the verb are </a:t>
            </a:r>
            <a:r>
              <a:rPr lang="en-US" sz="3600" dirty="0" smtClean="0">
                <a:latin typeface="AngsanaUPC" pitchFamily="18" charset="-34"/>
                <a:cs typeface="AngsanaUPC" pitchFamily="18" charset="-34"/>
              </a:rPr>
              <a:t>in </a:t>
            </a:r>
            <a:r>
              <a:rPr lang="en-US" sz="3600" dirty="0" smtClean="0">
                <a:latin typeface="AngsanaUPC" pitchFamily="18" charset="-34"/>
                <a:cs typeface="AngsanaUPC" pitchFamily="18" charset="-34"/>
              </a:rPr>
              <a:t>the Topic or in the Focus</a:t>
            </a:r>
          </a:p>
          <a:p>
            <a:pPr>
              <a:buNone/>
            </a:pPr>
            <a:r>
              <a:rPr lang="en-US" sz="3600" b="1" dirty="0" smtClean="0">
                <a:solidFill>
                  <a:srgbClr val="FF0000"/>
                </a:solidFill>
                <a:latin typeface="AngsanaUPC" pitchFamily="18" charset="-34"/>
                <a:cs typeface="AngsanaUPC" pitchFamily="18" charset="-34"/>
              </a:rPr>
              <a:t>Semantic structure</a:t>
            </a:r>
            <a:r>
              <a:rPr lang="en-US" sz="3600" dirty="0" smtClean="0">
                <a:solidFill>
                  <a:srgbClr val="FF0000"/>
                </a:solidFill>
                <a:latin typeface="AngsanaUPC" pitchFamily="18" charset="-34"/>
                <a:cs typeface="AngsanaUPC" pitchFamily="18" charset="-34"/>
              </a:rPr>
              <a:t> </a:t>
            </a:r>
            <a:r>
              <a:rPr lang="en-US" sz="3600" dirty="0" smtClean="0">
                <a:latin typeface="AngsanaUPC" pitchFamily="18" charset="-34"/>
                <a:cs typeface="AngsanaUPC" pitchFamily="18" charset="-34"/>
              </a:rPr>
              <a:t>of the utterance: whether </a:t>
            </a:r>
            <a:r>
              <a:rPr lang="en-US" sz="3600" i="1" dirty="0" smtClean="0">
                <a:latin typeface="AngsanaUPC" pitchFamily="18" charset="-34"/>
                <a:cs typeface="AngsanaUPC" pitchFamily="18" charset="-34"/>
              </a:rPr>
              <a:t>all </a:t>
            </a:r>
            <a:r>
              <a:rPr lang="en-US" sz="3600" dirty="0" smtClean="0">
                <a:latin typeface="AngsanaUPC" pitchFamily="18" charset="-34"/>
                <a:cs typeface="AngsanaUPC" pitchFamily="18" charset="-34"/>
              </a:rPr>
              <a:t>and the verb are presupposed or </a:t>
            </a:r>
            <a:r>
              <a:rPr lang="en-US" sz="3600" dirty="0" smtClean="0">
                <a:latin typeface="AngsanaUPC" pitchFamily="18" charset="-34"/>
                <a:cs typeface="AngsanaUPC" pitchFamily="18" charset="-34"/>
              </a:rPr>
              <a:t>asserted; related to veridicality</a:t>
            </a:r>
            <a:endParaRPr lang="ru-RU" sz="3600" dirty="0" smtClean="0">
              <a:cs typeface="AngsanaUPC" pitchFamily="18" charset="-34"/>
            </a:endParaRPr>
          </a:p>
          <a:p>
            <a:pPr lvl="0">
              <a:buNone/>
            </a:pPr>
            <a:r>
              <a:rPr lang="en-US" sz="3600" b="1" dirty="0" smtClean="0">
                <a:solidFill>
                  <a:srgbClr val="FF0000"/>
                </a:solidFill>
                <a:latin typeface="AngsanaUPC" pitchFamily="18" charset="-34"/>
                <a:cs typeface="AngsanaUPC" pitchFamily="18" charset="-34"/>
              </a:rPr>
              <a:t>Syntactic structure </a:t>
            </a:r>
            <a:r>
              <a:rPr lang="en-US" sz="3600" dirty="0" smtClean="0">
                <a:latin typeface="AngsanaUPC" pitchFamily="18" charset="-34"/>
                <a:cs typeface="AngsanaUPC" pitchFamily="18" charset="-34"/>
              </a:rPr>
              <a:t>of the utterance: whether there is a “competing” constituent that can “attract” negation in lieu of the universal quantifier</a:t>
            </a:r>
          </a:p>
          <a:p>
            <a:pPr lvl="0">
              <a:buNone/>
            </a:pPr>
            <a:r>
              <a:rPr lang="en-US" sz="3600" b="1" dirty="0" smtClean="0">
                <a:solidFill>
                  <a:srgbClr val="FF0000"/>
                </a:solidFill>
                <a:latin typeface="AngsanaUPC" pitchFamily="18" charset="-34"/>
                <a:cs typeface="AngsanaUPC" pitchFamily="18" charset="-34"/>
              </a:rPr>
              <a:t>Pragmatic </a:t>
            </a:r>
            <a:r>
              <a:rPr lang="en-US" sz="3600" b="1" dirty="0" err="1" smtClean="0">
                <a:solidFill>
                  <a:srgbClr val="FF0000"/>
                </a:solidFill>
                <a:latin typeface="AngsanaUPC" pitchFamily="18" charset="-34"/>
                <a:cs typeface="AngsanaUPC" pitchFamily="18" charset="-34"/>
              </a:rPr>
              <a:t>implicatures</a:t>
            </a:r>
            <a:r>
              <a:rPr lang="en-US" sz="3600" dirty="0" smtClean="0">
                <a:latin typeface="AngsanaUPC" pitchFamily="18" charset="-34"/>
                <a:cs typeface="AngsanaUPC" pitchFamily="18" charset="-34"/>
              </a:rPr>
              <a:t>: what are the normal pragmatic expectations in the situations described by the utterances</a:t>
            </a:r>
            <a:endParaRPr lang="ru-RU" sz="3600" dirty="0" smtClean="0">
              <a:cs typeface="AngsanaUPC" pitchFamily="18" charset="-34"/>
            </a:endParaRPr>
          </a:p>
          <a:p>
            <a:pPr lvl="0">
              <a:spcBef>
                <a:spcPts val="0"/>
              </a:spcBef>
              <a:buNone/>
            </a:pPr>
            <a:endParaRPr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0" y="1"/>
            <a:ext cx="9144000" cy="836711"/>
          </a:xfrm>
          <a:prstGeom prst="rect">
            <a:avLst/>
          </a:prstGeom>
        </p:spPr>
        <p:txBody>
          <a:bodyPr lIns="91425" tIns="91425" rIns="91425" bIns="91425" anchor="ctr" anchorCtr="0">
            <a:noAutofit/>
          </a:bodyPr>
          <a:lstStyle/>
          <a:p>
            <a:pPr lvl="0" algn="l"/>
            <a:r>
              <a:rPr lang="en-US" sz="3200" b="1" dirty="0" smtClean="0">
                <a:solidFill>
                  <a:srgbClr val="37B290"/>
                </a:solidFill>
              </a:rPr>
              <a:t> General syntactic restrictions</a:t>
            </a:r>
            <a:endParaRPr lang="en-US" sz="3200" b="1" dirty="0">
              <a:solidFill>
                <a:srgbClr val="37B290"/>
              </a:solidFill>
            </a:endParaRPr>
          </a:p>
        </p:txBody>
      </p:sp>
      <p:sp>
        <p:nvSpPr>
          <p:cNvPr id="219" name="Shape 219"/>
          <p:cNvSpPr txBox="1">
            <a:spLocks noGrp="1"/>
          </p:cNvSpPr>
          <p:nvPr>
            <p:ph type="body" idx="1"/>
          </p:nvPr>
        </p:nvSpPr>
        <p:spPr>
          <a:xfrm>
            <a:off x="0" y="836712"/>
            <a:ext cx="9144000" cy="6021438"/>
          </a:xfrm>
          <a:prstGeom prst="rect">
            <a:avLst/>
          </a:prstGeom>
        </p:spPr>
        <p:txBody>
          <a:bodyPr lIns="91425" tIns="91425" rIns="91425" bIns="91425" anchor="t" anchorCtr="0">
            <a:noAutofit/>
          </a:bodyPr>
          <a:lstStyle/>
          <a:p>
            <a:pPr>
              <a:buNone/>
            </a:pPr>
            <a:r>
              <a:rPr lang="en-US" sz="2800" b="1" dirty="0" smtClean="0">
                <a:solidFill>
                  <a:srgbClr val="FF0000"/>
                </a:solidFill>
                <a:latin typeface="AngsanaUPC" pitchFamily="18" charset="-34"/>
                <a:cs typeface="AngsanaUPC" pitchFamily="18" charset="-34"/>
              </a:rPr>
              <a:t> </a:t>
            </a:r>
            <a:r>
              <a:rPr lang="en-US" sz="2800" dirty="0" smtClean="0">
                <a:latin typeface="AngsanaUPC" pitchFamily="18" charset="-34"/>
                <a:cs typeface="AngsanaUPC" pitchFamily="18" charset="-34"/>
              </a:rPr>
              <a:t>If </a:t>
            </a:r>
            <a:r>
              <a:rPr lang="en-US" sz="2800" i="1" dirty="0" smtClean="0">
                <a:latin typeface="AngsanaUPC" pitchFamily="18" charset="-34"/>
                <a:cs typeface="AngsanaUPC" pitchFamily="18" charset="-34"/>
              </a:rPr>
              <a:t>all </a:t>
            </a:r>
            <a:r>
              <a:rPr lang="en-US" sz="2800" dirty="0" smtClean="0">
                <a:latin typeface="AngsanaUPC" pitchFamily="18" charset="-34"/>
                <a:cs typeface="AngsanaUPC" pitchFamily="18" charset="-34"/>
              </a:rPr>
              <a:t>is part of the </a:t>
            </a:r>
            <a:r>
              <a:rPr lang="en-US" sz="2800" b="1" dirty="0" smtClean="0">
                <a:latin typeface="AngsanaUPC" pitchFamily="18" charset="-34"/>
                <a:cs typeface="AngsanaUPC" pitchFamily="18" charset="-34"/>
              </a:rPr>
              <a:t>subject</a:t>
            </a:r>
            <a:r>
              <a:rPr lang="en-US" sz="2800" dirty="0" smtClean="0">
                <a:latin typeface="AngsanaUPC" pitchFamily="18" charset="-34"/>
                <a:cs typeface="AngsanaUPC" pitchFamily="18" charset="-34"/>
              </a:rPr>
              <a:t>, it prefers constituent negation over sentence negation: </a:t>
            </a:r>
          </a:p>
          <a:p>
            <a:pPr>
              <a:buNone/>
            </a:pPr>
            <a:r>
              <a:rPr lang="en-US" sz="2800" dirty="0" smtClean="0">
                <a:latin typeface="AngsanaUPC" pitchFamily="18" charset="-34"/>
                <a:cs typeface="AngsanaUPC" pitchFamily="18" charset="-34"/>
              </a:rPr>
              <a:t>(1)</a:t>
            </a:r>
            <a:r>
              <a:rPr lang="en-US" sz="2800" dirty="0" smtClean="0">
                <a:cs typeface="AngsanaUPC" pitchFamily="18" charset="-34"/>
              </a:rPr>
              <a:t> </a:t>
            </a:r>
            <a:r>
              <a:rPr lang="en-US" sz="2800" baseline="30000" dirty="0" smtClean="0">
                <a:latin typeface="AngsanaUPC" pitchFamily="18" charset="-34"/>
                <a:cs typeface="AngsanaUPC" pitchFamily="18" charset="-34"/>
              </a:rPr>
              <a:t>?</a:t>
            </a:r>
            <a:r>
              <a:rPr lang="en-US" sz="2800" i="1" dirty="0" smtClean="0">
                <a:latin typeface="AngsanaUPC" pitchFamily="18" charset="-34"/>
                <a:cs typeface="AngsanaUPC" pitchFamily="18" charset="-34"/>
              </a:rPr>
              <a:t>All Russians are not gloomy</a:t>
            </a:r>
            <a:endParaRPr lang="ru-RU" sz="2800" dirty="0" smtClean="0">
              <a:cs typeface="AngsanaUPC" pitchFamily="18" charset="-34"/>
            </a:endParaRPr>
          </a:p>
          <a:p>
            <a:pPr>
              <a:buNone/>
            </a:pPr>
            <a:r>
              <a:rPr lang="en-US" sz="2800" dirty="0" smtClean="0">
                <a:latin typeface="AngsanaUPC" pitchFamily="18" charset="-34"/>
                <a:cs typeface="AngsanaUPC" pitchFamily="18" charset="-34"/>
              </a:rPr>
              <a:t> (2)</a:t>
            </a:r>
            <a:r>
              <a:rPr lang="en-US" sz="2800" dirty="0" smtClean="0">
                <a:cs typeface="AngsanaUPC" pitchFamily="18" charset="-34"/>
              </a:rPr>
              <a:t> </a:t>
            </a:r>
            <a:r>
              <a:rPr lang="en-US" sz="2800" i="1" dirty="0" smtClean="0">
                <a:latin typeface="AngsanaUPC" pitchFamily="18" charset="-34"/>
                <a:cs typeface="AngsanaUPC" pitchFamily="18" charset="-34"/>
              </a:rPr>
              <a:t>Not all Russians are gloomy </a:t>
            </a:r>
            <a:r>
              <a:rPr lang="en-US" sz="2800" dirty="0" smtClean="0">
                <a:latin typeface="AngsanaUPC" pitchFamily="18" charset="-34"/>
                <a:cs typeface="AngsanaUPC" pitchFamily="18" charset="-34"/>
              </a:rPr>
              <a:t>(V. Nabokov, Pale Fire)</a:t>
            </a:r>
          </a:p>
          <a:p>
            <a:pPr>
              <a:buNone/>
            </a:pPr>
            <a:endParaRPr lang="ru-RU" sz="2800" dirty="0" smtClean="0">
              <a:cs typeface="AngsanaUPC" pitchFamily="18" charset="-34"/>
            </a:endParaRPr>
          </a:p>
          <a:p>
            <a:pPr>
              <a:buNone/>
            </a:pPr>
            <a:r>
              <a:rPr lang="en-US" sz="2800" i="1" dirty="0" smtClean="0">
                <a:latin typeface="AngsanaUPC" pitchFamily="18" charset="-34"/>
                <a:cs typeface="AngsanaUPC" pitchFamily="18" charset="-34"/>
              </a:rPr>
              <a:t>All </a:t>
            </a:r>
            <a:r>
              <a:rPr lang="en-US" sz="2800" dirty="0" smtClean="0">
                <a:latin typeface="AngsanaUPC" pitchFamily="18" charset="-34"/>
                <a:cs typeface="AngsanaUPC" pitchFamily="18" charset="-34"/>
              </a:rPr>
              <a:t>is easily affected by negation if it is a </a:t>
            </a:r>
            <a:r>
              <a:rPr lang="en-US" sz="2800" b="1" dirty="0" smtClean="0">
                <a:latin typeface="AngsanaUPC" pitchFamily="18" charset="-34"/>
                <a:cs typeface="AngsanaUPC" pitchFamily="18" charset="-34"/>
              </a:rPr>
              <a:t>direct complement</a:t>
            </a:r>
            <a:r>
              <a:rPr lang="en-US" sz="2800" dirty="0" smtClean="0">
                <a:latin typeface="AngsanaUPC" pitchFamily="18" charset="-34"/>
                <a:cs typeface="AngsanaUPC" pitchFamily="18" charset="-34"/>
              </a:rPr>
              <a:t> to the negated verb: </a:t>
            </a:r>
          </a:p>
          <a:p>
            <a:pPr>
              <a:buNone/>
            </a:pPr>
            <a:endParaRPr lang="ru-RU" sz="2800" dirty="0" smtClean="0">
              <a:cs typeface="AngsanaUPC" pitchFamily="18" charset="-34"/>
            </a:endParaRPr>
          </a:p>
          <a:p>
            <a:pPr lvl="0">
              <a:buNone/>
            </a:pPr>
            <a:r>
              <a:rPr lang="en-US" sz="2800" dirty="0" smtClean="0">
                <a:latin typeface="AngsanaUPC" pitchFamily="18" charset="-34"/>
                <a:cs typeface="AngsanaUPC" pitchFamily="18" charset="-34"/>
              </a:rPr>
              <a:t>(3) </a:t>
            </a:r>
            <a:r>
              <a:rPr lang="en-US" sz="2800" i="1" dirty="0" smtClean="0">
                <a:latin typeface="AngsanaUPC" pitchFamily="18" charset="-34"/>
                <a:cs typeface="AngsanaUPC" pitchFamily="18" charset="-34"/>
              </a:rPr>
              <a:t>He didn’t like all his students</a:t>
            </a:r>
            <a:r>
              <a:rPr lang="en-US" sz="2800" dirty="0" smtClean="0">
                <a:latin typeface="AngsanaUPC" pitchFamily="18" charset="-34"/>
                <a:cs typeface="AngsanaUPC" pitchFamily="18" charset="-34"/>
              </a:rPr>
              <a:t> </a:t>
            </a:r>
            <a:r>
              <a:rPr lang="en-US" sz="2800" i="1" dirty="0" smtClean="0">
                <a:latin typeface="AngsanaUPC" pitchFamily="18" charset="-34"/>
                <a:cs typeface="AngsanaUPC" pitchFamily="18" charset="-34"/>
              </a:rPr>
              <a:t>‘</a:t>
            </a:r>
            <a:r>
              <a:rPr lang="en-US" sz="2800" dirty="0" smtClean="0">
                <a:latin typeface="AngsanaUPC" pitchFamily="18" charset="-34"/>
                <a:cs typeface="AngsanaUPC" pitchFamily="18" charset="-34"/>
              </a:rPr>
              <a:t>He liked only some of his students</a:t>
            </a:r>
            <a:r>
              <a:rPr lang="en-US" sz="2800" i="1" dirty="0" smtClean="0">
                <a:latin typeface="AngsanaUPC" pitchFamily="18" charset="-34"/>
                <a:cs typeface="AngsanaUPC" pitchFamily="18" charset="-34"/>
              </a:rPr>
              <a:t>’</a:t>
            </a:r>
          </a:p>
          <a:p>
            <a:pPr lvl="0">
              <a:buNone/>
            </a:pPr>
            <a:endParaRPr lang="ru-RU" sz="2800" dirty="0" smtClean="0">
              <a:cs typeface="AngsanaUPC" pitchFamily="18" charset="-34"/>
            </a:endParaRPr>
          </a:p>
          <a:p>
            <a:pPr>
              <a:buNone/>
            </a:pPr>
            <a:r>
              <a:rPr lang="en-US" sz="2800" dirty="0" smtClean="0">
                <a:latin typeface="AngsanaUPC" pitchFamily="18" charset="-34"/>
                <a:cs typeface="AngsanaUPC" pitchFamily="18" charset="-34"/>
              </a:rPr>
              <a:t>If </a:t>
            </a:r>
            <a:r>
              <a:rPr lang="en-US" sz="2800" i="1" dirty="0" smtClean="0">
                <a:latin typeface="AngsanaUPC" pitchFamily="18" charset="-34"/>
                <a:cs typeface="AngsanaUPC" pitchFamily="18" charset="-34"/>
              </a:rPr>
              <a:t>all </a:t>
            </a:r>
            <a:r>
              <a:rPr lang="en-US" sz="2800" dirty="0" smtClean="0">
                <a:latin typeface="AngsanaUPC" pitchFamily="18" charset="-34"/>
                <a:cs typeface="AngsanaUPC" pitchFamily="18" charset="-34"/>
              </a:rPr>
              <a:t>is part of an </a:t>
            </a:r>
            <a:r>
              <a:rPr lang="en-US" sz="2800" b="1" dirty="0" smtClean="0">
                <a:latin typeface="AngsanaUPC" pitchFamily="18" charset="-34"/>
                <a:cs typeface="AngsanaUPC" pitchFamily="18" charset="-34"/>
              </a:rPr>
              <a:t>adjunct</a:t>
            </a:r>
            <a:r>
              <a:rPr lang="en-US" sz="2800" dirty="0" smtClean="0">
                <a:latin typeface="AngsanaUPC" pitchFamily="18" charset="-34"/>
                <a:cs typeface="AngsanaUPC" pitchFamily="18" charset="-34"/>
              </a:rPr>
              <a:t>, it is less accessible to negation: </a:t>
            </a:r>
          </a:p>
          <a:p>
            <a:pPr>
              <a:buNone/>
            </a:pPr>
            <a:endParaRPr lang="ru-RU" sz="2800" dirty="0" smtClean="0">
              <a:cs typeface="AngsanaUPC" pitchFamily="18" charset="-34"/>
            </a:endParaRPr>
          </a:p>
          <a:p>
            <a:pPr lvl="0">
              <a:buNone/>
            </a:pPr>
            <a:r>
              <a:rPr lang="en-US" sz="2800" i="1" dirty="0" smtClean="0">
                <a:latin typeface="AngsanaUPC" pitchFamily="18" charset="-34"/>
                <a:cs typeface="AngsanaUPC" pitchFamily="18" charset="-34"/>
              </a:rPr>
              <a:t>He didn’t talk to me all this time </a:t>
            </a:r>
            <a:r>
              <a:rPr lang="en-US" sz="2800" dirty="0" smtClean="0">
                <a:latin typeface="AngsanaUPC" pitchFamily="18" charset="-34"/>
                <a:cs typeface="AngsanaUPC" pitchFamily="18" charset="-34"/>
                <a:sym typeface="Symbol"/>
              </a:rPr>
              <a:t></a:t>
            </a:r>
            <a:r>
              <a:rPr lang="en-US" sz="2800" dirty="0" smtClean="0">
                <a:latin typeface="AngsanaUPC" pitchFamily="18" charset="-34"/>
                <a:cs typeface="AngsanaUPC" pitchFamily="18" charset="-34"/>
              </a:rPr>
              <a:t> </a:t>
            </a:r>
            <a:r>
              <a:rPr lang="en-US" sz="2800" i="1" dirty="0" smtClean="0">
                <a:latin typeface="AngsanaUPC" pitchFamily="18" charset="-34"/>
                <a:cs typeface="AngsanaUPC" pitchFamily="18" charset="-34"/>
              </a:rPr>
              <a:t>All this time, He didn’t talk to me </a:t>
            </a:r>
            <a:endParaRPr lang="ru-RU" sz="2800" dirty="0" smtClean="0">
              <a:cs typeface="AngsanaUPC" pitchFamily="18" charset="-34"/>
            </a:endParaRPr>
          </a:p>
          <a:p>
            <a:pPr>
              <a:buNone/>
            </a:pPr>
            <a:r>
              <a:rPr lang="en-US" sz="2800" dirty="0" smtClean="0">
                <a:latin typeface="AngsanaUPC" pitchFamily="18" charset="-34"/>
                <a:cs typeface="AngsanaUPC" pitchFamily="18" charset="-34"/>
              </a:rPr>
              <a:t>‘The entire time, he didn’t talk to me’</a:t>
            </a:r>
          </a:p>
          <a:p>
            <a:pPr>
              <a:buNone/>
            </a:pPr>
            <a:r>
              <a:rPr lang="en-US" sz="2800" dirty="0" smtClean="0">
                <a:cs typeface="AngsanaUPC" pitchFamily="18" charset="-34"/>
              </a:rPr>
              <a:t> </a:t>
            </a:r>
            <a:endParaRPr sz="2800" dirty="0">
              <a:latin typeface="AngsanaUPC" pitchFamily="18" charset="-34"/>
              <a:cs typeface="AngsanaUPC" pitchFamily="18" charset="-34"/>
            </a:endParaRPr>
          </a:p>
        </p:txBody>
      </p:sp>
      <p:sp>
        <p:nvSpPr>
          <p:cNvPr id="4" name="Выгнутая вверх стрелка 3"/>
          <p:cNvSpPr/>
          <p:nvPr/>
        </p:nvSpPr>
        <p:spPr>
          <a:xfrm>
            <a:off x="1259632" y="3356992"/>
            <a:ext cx="864096"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Выгнутая вверх стрелка 4"/>
          <p:cNvSpPr/>
          <p:nvPr/>
        </p:nvSpPr>
        <p:spPr>
          <a:xfrm>
            <a:off x="971600" y="5157192"/>
            <a:ext cx="576064" cy="4320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9133</TotalTime>
  <Words>1775</Words>
  <Application>Microsoft Office PowerPoint</Application>
  <PresentationFormat>Экран (4:3)</PresentationFormat>
  <Paragraphs>201</Paragraphs>
  <Slides>23</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Information structure, syntax, pragmatics and other factors in resolving scope ambiguity</vt:lpstr>
      <vt:lpstr>Scope ambiguity: considered a phenomenon at the semantics/syntax interface </vt:lpstr>
      <vt:lpstr>Yet in real communication, we rarely experience difficulties choosing the correct reading</vt:lpstr>
      <vt:lpstr> Scope ambiguity with universal quantifier and negation </vt:lpstr>
      <vt:lpstr> In many cases, we easily deduce the intended reading contextually  </vt:lpstr>
      <vt:lpstr> Methods and material: corpus data</vt:lpstr>
      <vt:lpstr> Results and discussion</vt:lpstr>
      <vt:lpstr> Factors at play in scope disambiguation</vt:lpstr>
      <vt:lpstr> General syntactic restrictions</vt:lpstr>
      <vt:lpstr> Information structure of the utterance</vt:lpstr>
      <vt:lpstr>All is in the topic, negated matrix verb forms contrastive focus</vt:lpstr>
      <vt:lpstr> </vt:lpstr>
      <vt:lpstr>Veridical vs. non-veridical contexts </vt:lpstr>
      <vt:lpstr>All this, all these: typical contexts for presupposed topical all </vt:lpstr>
      <vt:lpstr>All is in the Focus, the matrix verb is part of the Topic  </vt:lpstr>
      <vt:lpstr>Abraham Lincoln’s legendary phrase falls into this type of information structure </vt:lpstr>
      <vt:lpstr> Pragmatic implicatures in time expressions with all </vt:lpstr>
      <vt:lpstr> Sleepless nights are the most frequent supplier of negated verb readings in time expressions with all</vt:lpstr>
      <vt:lpstr> Other time expressions with all</vt:lpstr>
      <vt:lpstr> Other time expressions with all</vt:lpstr>
      <vt:lpstr> Implicatures in time expressions with all that interfere with scope reading</vt:lpstr>
      <vt:lpstr> Conclusion</vt:lpstr>
      <vt:lpstr> Literature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RuSkELL: Online Language Learning Tool for Russian Language</dc:title>
  <dc:creator>Apresyan</dc:creator>
  <cp:lastModifiedBy>Apresyan</cp:lastModifiedBy>
  <cp:revision>159</cp:revision>
  <dcterms:modified xsi:type="dcterms:W3CDTF">2016-12-11T05:00:48Z</dcterms:modified>
</cp:coreProperties>
</file>